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56" r:id="rId2"/>
    <p:sldId id="257" r:id="rId3"/>
    <p:sldId id="258" r:id="rId4"/>
    <p:sldId id="295" r:id="rId5"/>
    <p:sldId id="296" r:id="rId6"/>
    <p:sldId id="270" r:id="rId7"/>
    <p:sldId id="271" r:id="rId8"/>
    <p:sldId id="272" r:id="rId9"/>
    <p:sldId id="297" r:id="rId10"/>
    <p:sldId id="274" r:id="rId11"/>
    <p:sldId id="286" r:id="rId12"/>
    <p:sldId id="275" r:id="rId13"/>
    <p:sldId id="263" r:id="rId14"/>
    <p:sldId id="264" r:id="rId15"/>
    <p:sldId id="276" r:id="rId16"/>
    <p:sldId id="287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8" r:id="rId25"/>
    <p:sldId id="293" r:id="rId26"/>
    <p:sldId id="289" r:id="rId27"/>
    <p:sldId id="292" r:id="rId28"/>
    <p:sldId id="294" r:id="rId29"/>
    <p:sldId id="298" r:id="rId30"/>
    <p:sldId id="299" r:id="rId31"/>
    <p:sldId id="300" r:id="rId32"/>
    <p:sldId id="301" r:id="rId33"/>
    <p:sldId id="302" r:id="rId34"/>
    <p:sldId id="309" r:id="rId35"/>
    <p:sldId id="310" r:id="rId36"/>
    <p:sldId id="303" r:id="rId37"/>
    <p:sldId id="304" r:id="rId38"/>
    <p:sldId id="305" r:id="rId39"/>
    <p:sldId id="308" r:id="rId40"/>
    <p:sldId id="306" r:id="rId41"/>
    <p:sldId id="307" r:id="rId42"/>
    <p:sldId id="31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870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8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4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965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1700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160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671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1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905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98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5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74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0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369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8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78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17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8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24FF-D727-47A2-892D-6DF4D0AA718D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538BF4-ADAC-4F15-AC3A-71E689E115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367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igilent/vivado-library/releases?_ga=2.164760828.296189845.1555636548-932545207.1555636548" TargetMode="External"/><Relationship Id="rId2" Type="http://schemas.openxmlformats.org/officeDocument/2006/relationships/hyperlink" Target="https://reference.digilentinc.com/learn/programmable-logic/tutorials/pmod-ips/star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AC6C48C-AD64-4742-8AFD-F63CE94DF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394394"/>
            <a:ext cx="8791575" cy="963889"/>
          </a:xfrm>
        </p:spPr>
        <p:txBody>
          <a:bodyPr/>
          <a:lstStyle/>
          <a:p>
            <a:r>
              <a:rPr lang="ko-KR" altLang="en-US" dirty="0"/>
              <a:t>자율 주행 전동차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A60952E-7325-4308-8F35-A77E0EBD2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2" y="1686758"/>
            <a:ext cx="8791575" cy="4413596"/>
          </a:xfrm>
        </p:spPr>
        <p:txBody>
          <a:bodyPr>
            <a:normAutofit fontScale="92500" lnSpcReduction="20000"/>
          </a:bodyPr>
          <a:lstStyle/>
          <a:p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팀원 구성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역할 분담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시스템 아키텍처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프로젝트 목적</a:t>
            </a:r>
            <a:endParaRPr lang="en-US" altLang="ko-KR" dirty="0"/>
          </a:p>
          <a:p>
            <a:pPr marL="457200" indent="-457200">
              <a:buAutoNum type="arabicPeriod"/>
            </a:pPr>
            <a:r>
              <a:rPr lang="ko-KR" altLang="en-US" dirty="0"/>
              <a:t>어떻게 목적을 달성 할 것인가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목적 달성을 위해 필요한 기술들이 무엇인가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현재 역량에서 어디까지 가능한가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종합 하였을 때 최종 종착지는 어떻게 되는가</a:t>
            </a:r>
            <a:r>
              <a:rPr lang="en-US" altLang="ko-KR" dirty="0"/>
              <a:t>?</a:t>
            </a:r>
          </a:p>
          <a:p>
            <a:pPr marL="457200" indent="-457200">
              <a:buAutoNum type="arabicPeriod"/>
            </a:pPr>
            <a:r>
              <a:rPr lang="ko-KR" altLang="en-US" dirty="0"/>
              <a:t>프로젝트 진행사항</a:t>
            </a:r>
            <a:endParaRPr lang="en-US" altLang="ko-KR" dirty="0"/>
          </a:p>
          <a:p>
            <a:pPr marL="457200" indent="-4572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628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B47504-6664-4A10-8DEE-6B5B4046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292BE6C-5E3C-45AB-AC0B-980318FC1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54926"/>
            <a:ext cx="9905999" cy="431074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ko-KR" dirty="0"/>
              <a:t>* TMS570</a:t>
            </a:r>
            <a:r>
              <a:rPr lang="ko-KR" altLang="en-US" dirty="0"/>
              <a:t>보드를 이용하여 각 기능들을  활용해본다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PID</a:t>
            </a:r>
            <a:r>
              <a:rPr lang="ko-KR" altLang="en-US" dirty="0"/>
              <a:t>을 이용해 속도제어를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FPGA</a:t>
            </a:r>
            <a:r>
              <a:rPr lang="ko-KR" altLang="en-US" dirty="0"/>
              <a:t>와 통신을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 err="1"/>
              <a:t>FreeRTOS</a:t>
            </a:r>
            <a:r>
              <a:rPr lang="ko-KR" altLang="en-US" dirty="0"/>
              <a:t>를 활용하여 각각의 태스크를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 err="1"/>
              <a:t>멀티바이브레이터</a:t>
            </a:r>
            <a:r>
              <a:rPr lang="ko-KR" altLang="en-US" dirty="0"/>
              <a:t> 회로를 이용하여 </a:t>
            </a:r>
            <a:r>
              <a:rPr lang="en-US" altLang="ko-KR" dirty="0"/>
              <a:t>LED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*ZYBO Z7 </a:t>
            </a:r>
            <a:r>
              <a:rPr lang="ko-KR" altLang="en-US" dirty="0"/>
              <a:t>보드를 이용하여 </a:t>
            </a:r>
            <a:r>
              <a:rPr lang="ko-KR" altLang="en-US" dirty="0" err="1"/>
              <a:t>라이다를</a:t>
            </a:r>
            <a:r>
              <a:rPr lang="ko-KR" altLang="en-US" dirty="0"/>
              <a:t> 제어한다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 </a:t>
            </a:r>
            <a:r>
              <a:rPr lang="ko-KR" altLang="en-US" dirty="0"/>
              <a:t>가민 </a:t>
            </a:r>
            <a:r>
              <a:rPr lang="ko-KR" altLang="en-US" dirty="0" err="1"/>
              <a:t>라이다와</a:t>
            </a:r>
            <a:r>
              <a:rPr lang="ko-KR" altLang="en-US" dirty="0"/>
              <a:t> 통신한다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  MCU</a:t>
            </a:r>
            <a:r>
              <a:rPr lang="ko-KR" altLang="en-US" dirty="0"/>
              <a:t>와 통신을 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* DSP </a:t>
            </a:r>
            <a:r>
              <a:rPr lang="ko-KR" altLang="en-US" dirty="0"/>
              <a:t>보드를 이용하여 영상을 처리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카메라 모듈을 활용하여 라인을 구분한다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 err="1"/>
              <a:t>라이다와</a:t>
            </a:r>
            <a:r>
              <a:rPr lang="ko-KR" altLang="en-US" dirty="0"/>
              <a:t> 통신한다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MCU,FPGA</a:t>
            </a:r>
            <a:r>
              <a:rPr lang="ko-KR" altLang="en-US" dirty="0"/>
              <a:t>와 통신을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941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994EE9D-C8D6-40F4-8507-96910542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659" y="579330"/>
            <a:ext cx="9905998" cy="1478570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5. </a:t>
            </a:r>
            <a:r>
              <a:rPr lang="ko-KR" altLang="en-US" sz="4000" dirty="0"/>
              <a:t>어떻게 목적을 달성 할 것인가</a:t>
            </a:r>
            <a:r>
              <a:rPr lang="en-US" altLang="ko-KR" sz="4000" dirty="0"/>
              <a:t>?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E9791D3-74D1-465A-89C5-427016F50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224" y="2027418"/>
            <a:ext cx="9905999" cy="393294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/>
              <a:t>*MCU</a:t>
            </a:r>
          </a:p>
          <a:p>
            <a:pPr marL="0" indent="0">
              <a:buNone/>
            </a:pPr>
            <a:r>
              <a:rPr lang="en-US" altLang="ko-KR" dirty="0"/>
              <a:t> - </a:t>
            </a:r>
            <a:r>
              <a:rPr lang="en-US" altLang="ko-KR" dirty="0" err="1"/>
              <a:t>Ecap</a:t>
            </a:r>
            <a:r>
              <a:rPr lang="ko-KR" altLang="en-US" dirty="0"/>
              <a:t>을 활용하여 </a:t>
            </a:r>
            <a:r>
              <a:rPr lang="en-US" altLang="ko-KR" dirty="0"/>
              <a:t>RF</a:t>
            </a:r>
            <a:r>
              <a:rPr lang="ko-KR" altLang="en-US" dirty="0"/>
              <a:t>송수신기로부터 값을 얻는다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 err="1"/>
              <a:t>Pwm</a:t>
            </a:r>
            <a:r>
              <a:rPr lang="ko-KR" altLang="en-US" dirty="0"/>
              <a:t>을 이용하여 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PID</a:t>
            </a:r>
            <a:r>
              <a:rPr lang="ko-KR" altLang="en-US" dirty="0"/>
              <a:t>을 이용해 속도제어를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 err="1"/>
              <a:t>eQEP</a:t>
            </a:r>
            <a:r>
              <a:rPr lang="ko-KR" altLang="en-US" dirty="0"/>
              <a:t>기능을 사용하여 속도를 측정한다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*FPGA</a:t>
            </a:r>
          </a:p>
          <a:p>
            <a:pPr marL="0" indent="0">
              <a:buNone/>
            </a:pPr>
            <a:r>
              <a:rPr lang="en-US" altLang="ko-KR" dirty="0"/>
              <a:t>-  CAN</a:t>
            </a:r>
            <a:r>
              <a:rPr lang="ko-KR" altLang="en-US" dirty="0"/>
              <a:t>를 이용해 </a:t>
            </a:r>
            <a:r>
              <a:rPr lang="en-US" altLang="ko-KR" dirty="0"/>
              <a:t>FPGA</a:t>
            </a:r>
            <a:r>
              <a:rPr lang="ko-KR" altLang="en-US" dirty="0"/>
              <a:t>와 </a:t>
            </a:r>
            <a:r>
              <a:rPr lang="en-US" altLang="ko-KR" dirty="0"/>
              <a:t>TMS570 </a:t>
            </a:r>
            <a:r>
              <a:rPr lang="ko-KR" altLang="en-US" dirty="0"/>
              <a:t>보드 간 통신을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I2C</a:t>
            </a:r>
            <a:r>
              <a:rPr lang="ko-KR" altLang="en-US" dirty="0"/>
              <a:t>를 이용해 가민 </a:t>
            </a:r>
            <a:r>
              <a:rPr lang="ko-KR" altLang="en-US" dirty="0" err="1"/>
              <a:t>라이다와</a:t>
            </a:r>
            <a:r>
              <a:rPr lang="ko-KR" altLang="en-US" dirty="0"/>
              <a:t> 통신한다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*DSP</a:t>
            </a:r>
          </a:p>
          <a:p>
            <a:pPr>
              <a:buFontTx/>
              <a:buChar char="-"/>
            </a:pPr>
            <a:r>
              <a:rPr lang="ko-KR" altLang="en-US" dirty="0"/>
              <a:t>카메라를 이용하여 라인을 구분한다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MCU</a:t>
            </a:r>
            <a:r>
              <a:rPr lang="ko-KR" altLang="en-US" dirty="0"/>
              <a:t>와 </a:t>
            </a:r>
            <a:r>
              <a:rPr lang="en-US" altLang="ko-KR" dirty="0"/>
              <a:t>CAN</a:t>
            </a:r>
            <a:r>
              <a:rPr lang="ko-KR" altLang="en-US" dirty="0"/>
              <a:t>통신을 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634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6C8887D-3D4D-48E2-9D63-F0E211E34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727" y="404948"/>
            <a:ext cx="9905998" cy="1058091"/>
          </a:xfrm>
        </p:spPr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목적 달성을 위해 필요한 기술들이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C4423FE-9BA1-4051-A16F-D20EE233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688" y="1526587"/>
            <a:ext cx="11228294" cy="4824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/>
              <a:t>*PID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 err="1"/>
              <a:t>중공축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엔코더를</a:t>
            </a:r>
            <a:r>
              <a:rPr lang="ko-KR" altLang="en-US" sz="2000" dirty="0"/>
              <a:t> 모터에 달아서 </a:t>
            </a:r>
            <a:r>
              <a:rPr lang="en-US" altLang="ko-KR" sz="2000" dirty="0"/>
              <a:t>EQEP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속도값을</a:t>
            </a:r>
            <a:r>
              <a:rPr lang="ko-KR" altLang="en-US" sz="2000" dirty="0"/>
              <a:t> 얻는다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-</a:t>
            </a:r>
            <a:r>
              <a:rPr lang="ko-KR" altLang="en-US" sz="2000" dirty="0"/>
              <a:t>위에서 얻은 값을 활용하여 </a:t>
            </a:r>
            <a:r>
              <a:rPr lang="en-US" altLang="ko-KR" sz="2000" dirty="0" err="1"/>
              <a:t>pid</a:t>
            </a:r>
            <a:r>
              <a:rPr lang="en-US" altLang="ko-KR" sz="2000" dirty="0"/>
              <a:t> </a:t>
            </a:r>
            <a:r>
              <a:rPr lang="ko-KR" altLang="en-US" sz="2000" dirty="0"/>
              <a:t>제어를 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*</a:t>
            </a:r>
            <a:r>
              <a:rPr lang="ko-KR" altLang="en-US" sz="2000" dirty="0"/>
              <a:t>라이다 제어</a:t>
            </a:r>
            <a:r>
              <a:rPr lang="en-US" altLang="ko-KR" sz="2000" dirty="0"/>
              <a:t>(DSP)</a:t>
            </a:r>
          </a:p>
          <a:p>
            <a:pPr>
              <a:buFontTx/>
              <a:buChar char="-"/>
            </a:pPr>
            <a:r>
              <a:rPr lang="en-US" altLang="ko-KR" sz="2000" dirty="0"/>
              <a:t>CAN</a:t>
            </a:r>
            <a:r>
              <a:rPr lang="ko-KR" altLang="en-US" sz="2000" dirty="0"/>
              <a:t>통신을 이용하여 </a:t>
            </a:r>
            <a:r>
              <a:rPr lang="en-US" altLang="ko-KR" sz="2000" dirty="0"/>
              <a:t>MCU</a:t>
            </a:r>
            <a:r>
              <a:rPr lang="ko-KR" altLang="en-US" sz="2000" dirty="0"/>
              <a:t>와 통신한다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ko-KR" altLang="en-US" sz="2000" dirty="0"/>
              <a:t>카메라를 이용하여 영상처리를 한다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200" dirty="0" err="1"/>
              <a:t>블루투스</a:t>
            </a:r>
            <a:r>
              <a:rPr lang="ko-KR" altLang="en-US" sz="2200" dirty="0"/>
              <a:t> 모듈</a:t>
            </a:r>
            <a:r>
              <a:rPr lang="en-US" altLang="ko-KR" sz="2200" dirty="0"/>
              <a:t>(HC-06)</a:t>
            </a:r>
            <a:r>
              <a:rPr lang="ko-KR" altLang="en-US" sz="2200" dirty="0"/>
              <a:t>을 연결하여 차량 이동 시 휴대폰에서 무선으로 속도를 알 수 있다</a:t>
            </a:r>
            <a:r>
              <a:rPr lang="en-US" altLang="ko-KR" sz="22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3697200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4CF6923-AD6C-4E63-B84A-855CF335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현재 역량에서 어디까지 가능한가</a:t>
            </a:r>
            <a:r>
              <a:rPr lang="en-US" altLang="ko-KR" dirty="0"/>
              <a:t>?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985" y="2053544"/>
            <a:ext cx="10404629" cy="354171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H/W </a:t>
            </a:r>
            <a:r>
              <a:rPr lang="ko-KR" altLang="en-US" dirty="0">
                <a:solidFill>
                  <a:srgbClr val="FF0000"/>
                </a:solidFill>
              </a:rPr>
              <a:t>구성 </a:t>
            </a:r>
            <a:r>
              <a:rPr lang="en-US" altLang="ko-KR" dirty="0">
                <a:solidFill>
                  <a:srgbClr val="FF0000"/>
                </a:solidFill>
              </a:rPr>
              <a:t>, MCU </a:t>
            </a:r>
            <a:r>
              <a:rPr lang="ko-KR" altLang="en-US" dirty="0">
                <a:solidFill>
                  <a:srgbClr val="FF0000"/>
                </a:solidFill>
              </a:rPr>
              <a:t>제어</a:t>
            </a:r>
            <a:r>
              <a:rPr lang="en-US" altLang="ko-KR" dirty="0">
                <a:solidFill>
                  <a:srgbClr val="FF0000"/>
                </a:solidFill>
              </a:rPr>
              <a:t>(PWM, </a:t>
            </a:r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, SCI , </a:t>
            </a:r>
            <a:r>
              <a:rPr lang="en-US" altLang="ko-KR" dirty="0"/>
              <a:t>CAN</a:t>
            </a:r>
            <a:r>
              <a:rPr lang="en-US" altLang="ko-KR" dirty="0">
                <a:solidFill>
                  <a:srgbClr val="FF0000"/>
                </a:solidFill>
              </a:rPr>
              <a:t> )</a:t>
            </a:r>
            <a:r>
              <a:rPr lang="en-US" altLang="ko-KR" dirty="0"/>
              <a:t>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양성민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MCU </a:t>
            </a:r>
            <a:r>
              <a:rPr lang="ko-KR" altLang="en-US" dirty="0">
                <a:solidFill>
                  <a:srgbClr val="FF0000"/>
                </a:solidFill>
              </a:rPr>
              <a:t>제어</a:t>
            </a:r>
            <a:r>
              <a:rPr lang="en-US" altLang="ko-KR" dirty="0">
                <a:solidFill>
                  <a:srgbClr val="FF0000"/>
                </a:solidFill>
              </a:rPr>
              <a:t>(PWM, </a:t>
            </a:r>
            <a:r>
              <a:rPr lang="en-US" altLang="ko-KR" dirty="0" err="1">
                <a:solidFill>
                  <a:srgbClr val="FF0000"/>
                </a:solidFill>
              </a:rPr>
              <a:t>eCAP</a:t>
            </a:r>
            <a:r>
              <a:rPr lang="en-US" altLang="ko-KR" dirty="0">
                <a:solidFill>
                  <a:srgbClr val="FF0000"/>
                </a:solidFill>
              </a:rPr>
              <a:t>, SCI ,GPIO, </a:t>
            </a:r>
            <a:r>
              <a:rPr lang="en-US" altLang="ko-KR" dirty="0"/>
              <a:t>CAN</a:t>
            </a:r>
            <a:r>
              <a:rPr lang="en-US" altLang="ko-KR" dirty="0">
                <a:solidFill>
                  <a:srgbClr val="FF0000"/>
                </a:solidFill>
              </a:rPr>
              <a:t> )</a:t>
            </a:r>
            <a:r>
              <a:rPr lang="en-US" altLang="ko-KR" dirty="0"/>
              <a:t>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이대로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I2C, </a:t>
            </a:r>
            <a:r>
              <a:rPr lang="en-US" altLang="ko-KR" dirty="0" err="1">
                <a:solidFill>
                  <a:srgbClr val="FF0000"/>
                </a:solidFill>
              </a:rPr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(I2C,CAN)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FF0000"/>
                </a:solidFill>
              </a:rPr>
              <a:t>H/W </a:t>
            </a:r>
            <a:r>
              <a:rPr lang="ko-KR" altLang="en-US" dirty="0">
                <a:solidFill>
                  <a:srgbClr val="FF0000"/>
                </a:solidFill>
              </a:rPr>
              <a:t>구성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 err="1"/>
              <a:t>eQEP</a:t>
            </a:r>
            <a:r>
              <a:rPr lang="en-US" altLang="ko-KR" dirty="0"/>
              <a:t>, I2C)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I2C, </a:t>
            </a:r>
            <a:r>
              <a:rPr lang="en-US" altLang="ko-KR" dirty="0" err="1">
                <a:solidFill>
                  <a:srgbClr val="FF0000"/>
                </a:solidFill>
              </a:rPr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(I2C, CAN)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3213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종합 하였을 때 최종 종착지는 어떻게 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altLang="ko-KR" dirty="0"/>
              <a:t>RF</a:t>
            </a:r>
            <a:r>
              <a:rPr lang="ko-KR" altLang="en-US" dirty="0"/>
              <a:t>송수신기를 이용하여 </a:t>
            </a:r>
            <a:r>
              <a:rPr lang="ko-KR" altLang="en-US" dirty="0" err="1"/>
              <a:t>서보</a:t>
            </a:r>
            <a:r>
              <a:rPr lang="ko-KR" altLang="en-US" dirty="0"/>
              <a:t> 모터와 </a:t>
            </a:r>
            <a:r>
              <a:rPr lang="en-US" altLang="ko-KR" dirty="0"/>
              <a:t>BLDC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PID</a:t>
            </a:r>
            <a:r>
              <a:rPr lang="ko-KR" altLang="en-US" dirty="0"/>
              <a:t>을 이용해 속도제어를 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카메라 모듈을 활용하여 라인을 구분한다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CAN</a:t>
            </a:r>
            <a:r>
              <a:rPr lang="ko-KR" altLang="en-US" dirty="0"/>
              <a:t>통신을 이용하여 </a:t>
            </a:r>
            <a:r>
              <a:rPr lang="en-US" altLang="ko-KR" dirty="0"/>
              <a:t>DSP-MCU</a:t>
            </a:r>
            <a:r>
              <a:rPr lang="ko-KR" altLang="en-US" dirty="0"/>
              <a:t>와 </a:t>
            </a:r>
            <a:r>
              <a:rPr lang="en-US" altLang="ko-KR" dirty="0"/>
              <a:t>FPGA-MCU</a:t>
            </a:r>
            <a:r>
              <a:rPr lang="ko-KR" altLang="en-US" dirty="0"/>
              <a:t>간에 통신한다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 err="1"/>
              <a:t>FreeRTOS</a:t>
            </a:r>
            <a:r>
              <a:rPr lang="ko-KR" altLang="en-US" dirty="0"/>
              <a:t>를 활용하여 각각의 태스크를 제어한다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 err="1"/>
              <a:t>멀티바이브레이터</a:t>
            </a:r>
            <a:r>
              <a:rPr lang="ko-KR" altLang="en-US" dirty="0"/>
              <a:t> 회로를 이용하여 </a:t>
            </a:r>
            <a:r>
              <a:rPr lang="en-US" altLang="ko-KR" dirty="0"/>
              <a:t>LED</a:t>
            </a:r>
            <a:r>
              <a:rPr lang="ko-KR" altLang="en-US" dirty="0"/>
              <a:t>를 제어한다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FPGA I2C</a:t>
            </a:r>
            <a:r>
              <a:rPr lang="ko-KR" altLang="en-US" dirty="0"/>
              <a:t>를 이용하여 가민 </a:t>
            </a:r>
            <a:r>
              <a:rPr lang="ko-KR" altLang="en-US" dirty="0" err="1"/>
              <a:t>라이다와</a:t>
            </a:r>
            <a:r>
              <a:rPr lang="ko-KR" altLang="en-US" dirty="0"/>
              <a:t> 통신한다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587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48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MPU9250</a:t>
            </a:r>
            <a:r>
              <a:rPr lang="ko-KR" altLang="en-US" dirty="0"/>
              <a:t>의 </a:t>
            </a:r>
            <a:r>
              <a:rPr lang="en-US" altLang="ko-KR" dirty="0"/>
              <a:t>raw data, g-unit</a:t>
            </a:r>
            <a:r>
              <a:rPr lang="ko-KR" altLang="en-US" dirty="0"/>
              <a:t> </a:t>
            </a:r>
            <a:r>
              <a:rPr lang="en-US" altLang="ko-KR" dirty="0"/>
              <a:t>data </a:t>
            </a:r>
            <a:r>
              <a:rPr lang="ko-KR" altLang="en-US" dirty="0"/>
              <a:t>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7" t="3674" r="8600"/>
          <a:stretch/>
        </p:blipFill>
        <p:spPr>
          <a:xfrm>
            <a:off x="6270172" y="2233747"/>
            <a:ext cx="4937760" cy="35400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1" t="16494" r="12122" b="12256"/>
          <a:stretch/>
        </p:blipFill>
        <p:spPr>
          <a:xfrm>
            <a:off x="1227910" y="2233747"/>
            <a:ext cx="4606310" cy="3540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82388" y="5789408"/>
            <a:ext cx="1456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raw data </a:t>
            </a:r>
            <a:endParaRPr lang="ko-KR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963995" y="5747655"/>
            <a:ext cx="170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g unit data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357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60"/>
            <a:ext cx="9905999" cy="924786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/>
              <a:t>PID </a:t>
            </a:r>
            <a:r>
              <a:rPr lang="ko-KR" altLang="en-US" dirty="0"/>
              <a:t>제어기를 통한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블루투스</a:t>
            </a:r>
            <a:r>
              <a:rPr lang="ko-KR" altLang="en-US" dirty="0"/>
              <a:t> 모듈</a:t>
            </a:r>
            <a:r>
              <a:rPr lang="en-US" altLang="ko-KR" dirty="0"/>
              <a:t>(HC-06)</a:t>
            </a:r>
            <a:r>
              <a:rPr lang="ko-KR" altLang="en-US" dirty="0"/>
              <a:t>을 연결하여 휴대폰에서 가속도 값 확인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47" y="2188027"/>
            <a:ext cx="7171508" cy="403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45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10" y="1204459"/>
            <a:ext cx="9905999" cy="4686889"/>
          </a:xfrm>
        </p:spPr>
        <p:txBody>
          <a:bodyPr/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sz="2800" dirty="0"/>
              <a:t>PID </a:t>
            </a:r>
            <a:r>
              <a:rPr lang="ko-KR" altLang="en-US" sz="2800" dirty="0"/>
              <a:t>제어기를 통한 </a:t>
            </a:r>
            <a:r>
              <a:rPr lang="en-US" altLang="ko-KR" sz="2800" dirty="0"/>
              <a:t>BLDC </a:t>
            </a:r>
            <a:r>
              <a:rPr lang="ko-KR" altLang="en-US" sz="2800" dirty="0"/>
              <a:t>모터 속도 제어</a:t>
            </a:r>
            <a:r>
              <a:rPr lang="en-US" altLang="ko-KR" sz="2800" dirty="0"/>
              <a:t>(MCU)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•</a:t>
            </a:r>
            <a:r>
              <a:rPr lang="en-US" altLang="ko-KR" dirty="0"/>
              <a:t> </a:t>
            </a:r>
            <a:r>
              <a:rPr lang="ko-KR" altLang="en-US" dirty="0"/>
              <a:t>문제점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측정 시 계측 오차가 발생해 적분하여 속도를</a:t>
            </a: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 </a:t>
            </a:r>
            <a:r>
              <a:rPr lang="ko-KR" altLang="en-US" dirty="0"/>
              <a:t> 계산했을 때</a:t>
            </a:r>
            <a:r>
              <a:rPr lang="en-US" altLang="ko-KR" dirty="0"/>
              <a:t>, </a:t>
            </a:r>
            <a:r>
              <a:rPr lang="ko-KR" altLang="en-US" dirty="0"/>
              <a:t>정지하고 있음에도 속도가 </a:t>
            </a:r>
            <a:r>
              <a:rPr lang="en-US" altLang="ko-KR" dirty="0"/>
              <a:t>0</a:t>
            </a:r>
            <a:r>
              <a:rPr lang="ko-KR" altLang="en-US" dirty="0"/>
              <a:t>이 되지 않는다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dirty="0"/>
              <a:t>가속도 값 구했을 때의 시간을 정확하게 측정할 수 없다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</a:t>
            </a: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>
                <a:latin typeface="맑은 고딕"/>
                <a:ea typeface="맑은 고딕"/>
              </a:rPr>
              <a:t>해결방안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</a:t>
            </a:r>
            <a:r>
              <a:rPr lang="ko-KR" altLang="en-US" dirty="0">
                <a:latin typeface="맑은 고딕"/>
                <a:ea typeface="맑은 고딕"/>
              </a:rPr>
              <a:t>실제 차량에 모듈을 부착해 테스트 해본다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/>
                <a:ea typeface="맑은 고딕"/>
              </a:rPr>
              <a:t>      - RTI</a:t>
            </a:r>
            <a:r>
              <a:rPr lang="ko-KR" altLang="en-US" dirty="0">
                <a:latin typeface="맑은 고딕"/>
                <a:ea typeface="맑은 고딕"/>
              </a:rPr>
              <a:t>를 이용하여 </a:t>
            </a:r>
            <a:r>
              <a:rPr lang="en-US" altLang="ko-KR" dirty="0">
                <a:latin typeface="맑은 고딕"/>
                <a:ea typeface="맑은 고딕"/>
              </a:rPr>
              <a:t>1ms </a:t>
            </a:r>
            <a:r>
              <a:rPr lang="ko-KR" altLang="en-US" dirty="0">
                <a:latin typeface="맑은 고딕"/>
                <a:ea typeface="맑은 고딕"/>
              </a:rPr>
              <a:t>단위로 시간을 측정할 수 있게 하였다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220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2) PWM</a:t>
            </a:r>
            <a:r>
              <a:rPr lang="ko-KR" altLang="en-US" sz="2800" dirty="0"/>
              <a:t>을 통한 </a:t>
            </a:r>
            <a:r>
              <a:rPr lang="en-US" altLang="ko-KR" sz="2800" dirty="0"/>
              <a:t>Servo Motor </a:t>
            </a:r>
            <a:r>
              <a:rPr lang="ko-KR" altLang="en-US" sz="2800" dirty="0"/>
              <a:t>제어</a:t>
            </a: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•</a:t>
            </a:r>
            <a:r>
              <a:rPr lang="en-US" altLang="ko-KR" sz="2800" dirty="0"/>
              <a:t> SERVO MOTOR </a:t>
            </a:r>
            <a:r>
              <a:rPr lang="ko-KR" altLang="en-US" sz="2800" dirty="0"/>
              <a:t>전동차에 장착 및 테스트</a:t>
            </a:r>
            <a:endParaRPr lang="en-US" altLang="ko-KR" sz="28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5D5FB41-5E8D-497D-87F8-0A3C724EE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5950" y="2402586"/>
            <a:ext cx="3412909" cy="42398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49BD3DB-4241-4F85-AC48-2BE951769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86" y="2796049"/>
            <a:ext cx="4128302" cy="34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01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A9E478-9085-4B2B-A75B-2B9C7FC6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팀원 구성 </a:t>
            </a:r>
            <a:r>
              <a:rPr lang="en-US" altLang="ko-KR" dirty="0"/>
              <a:t>- 5</a:t>
            </a:r>
            <a:r>
              <a:rPr lang="ko-KR" altLang="en-US" dirty="0"/>
              <a:t>명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6626B2B-9391-447F-ABC3-EC0CA48DC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김현승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양성민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이대로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이장호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· </a:t>
            </a:r>
            <a:r>
              <a:rPr lang="ko-KR" altLang="en-US" dirty="0" err="1"/>
              <a:t>조성구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369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79" y="500952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38" y="1841863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/>
              <a:t>2) PWM</a:t>
            </a:r>
            <a:r>
              <a:rPr lang="ko-KR" altLang="en-US" dirty="0"/>
              <a:t>을 통한 </a:t>
            </a:r>
            <a:r>
              <a:rPr lang="en-US" altLang="ko-KR" dirty="0"/>
              <a:t>Servo Motor </a:t>
            </a:r>
            <a:r>
              <a:rPr lang="ko-KR" altLang="en-US" dirty="0"/>
              <a:t>제어</a:t>
            </a:r>
            <a:endParaRPr lang="en-US" altLang="ko-KR" dirty="0">
              <a:latin typeface="맑은 고딕"/>
              <a:ea typeface="맑은 고딕"/>
            </a:endParaRPr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문제점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사람이 탑승하지 않을 시 동작에 이상 없음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하지만 </a:t>
            </a:r>
            <a:r>
              <a:rPr lang="en-US" altLang="ko-KR" dirty="0"/>
              <a:t>70kg </a:t>
            </a:r>
            <a:r>
              <a:rPr lang="ko-KR" altLang="en-US" dirty="0"/>
              <a:t>의 몸무게 인 사람이 탑승 했을 경우</a:t>
            </a:r>
            <a:r>
              <a:rPr lang="en-US" altLang="ko-KR" dirty="0"/>
              <a:t>. </a:t>
            </a:r>
            <a:r>
              <a:rPr lang="ko-KR" altLang="en-US" dirty="0" err="1"/>
              <a:t>서보</a:t>
            </a:r>
            <a:r>
              <a:rPr lang="ko-KR" altLang="en-US" dirty="0"/>
              <a:t> 모터에 무리가 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  </a:t>
            </a:r>
            <a:r>
              <a:rPr lang="ko-KR" altLang="en-US" dirty="0"/>
              <a:t>무게중심을 </a:t>
            </a:r>
            <a:r>
              <a:rPr lang="ko-KR" altLang="en-US" dirty="0" err="1"/>
              <a:t>서보</a:t>
            </a:r>
            <a:r>
              <a:rPr lang="ko-KR" altLang="en-US" dirty="0"/>
              <a:t> 모터 쪽으로 이동 시 모터가 동작을 하지 않음</a:t>
            </a:r>
            <a:r>
              <a:rPr lang="en-US" altLang="ko-KR" dirty="0"/>
              <a:t>(</a:t>
            </a:r>
            <a:r>
              <a:rPr lang="ko-KR" altLang="en-US" dirty="0"/>
              <a:t>고장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해결방안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dirty="0"/>
              <a:t>기존 </a:t>
            </a:r>
            <a:r>
              <a:rPr lang="en-US" altLang="ko-KR" dirty="0"/>
              <a:t>25kg-cm</a:t>
            </a:r>
            <a:r>
              <a:rPr lang="ko-KR" altLang="en-US" dirty="0"/>
              <a:t>토크의 </a:t>
            </a:r>
            <a:r>
              <a:rPr lang="ko-KR" altLang="en-US" dirty="0" err="1"/>
              <a:t>서보</a:t>
            </a:r>
            <a:r>
              <a:rPr lang="ko-KR" altLang="en-US" dirty="0"/>
              <a:t> 모터에서  </a:t>
            </a:r>
            <a:r>
              <a:rPr lang="en-US" altLang="ko-KR" dirty="0"/>
              <a:t>50kg-cm </a:t>
            </a:r>
            <a:r>
              <a:rPr lang="ko-KR" altLang="en-US" dirty="0"/>
              <a:t>토크 </a:t>
            </a:r>
            <a:r>
              <a:rPr lang="ko-KR" altLang="en-US" dirty="0" err="1"/>
              <a:t>서보</a:t>
            </a:r>
            <a:r>
              <a:rPr lang="ko-KR" altLang="en-US" dirty="0"/>
              <a:t> 모터로 교체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54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729752" y="3076647"/>
            <a:ext cx="8043260" cy="3062895"/>
            <a:chOff x="1494622" y="3532068"/>
            <a:chExt cx="7088369" cy="2577252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xmlns="" id="{F88B6544-4A11-463D-8462-3017C43E43EF}"/>
                </a:ext>
              </a:extLst>
            </p:cNvPr>
            <p:cNvSpPr/>
            <p:nvPr/>
          </p:nvSpPr>
          <p:spPr>
            <a:xfrm>
              <a:off x="1494622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:a16="http://schemas.microsoft.com/office/drawing/2014/main" xmlns="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:a16="http://schemas.microsoft.com/office/drawing/2014/main" xmlns="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:a16="http://schemas.microsoft.com/office/drawing/2014/main" xmlns="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:a16="http://schemas.microsoft.com/office/drawing/2014/main" xmlns="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:a16="http://schemas.microsoft.com/office/drawing/2014/main" xmlns="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:a16="http://schemas.microsoft.com/office/drawing/2014/main" xmlns="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3B1AF345-C812-42DD-AC3C-ABC5027A0C1A}"/>
                </a:ext>
              </a:extLst>
            </p:cNvPr>
            <p:cNvSpPr/>
            <p:nvPr/>
          </p:nvSpPr>
          <p:spPr>
            <a:xfrm>
              <a:off x="1494622" y="567474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24D1D4DC-5561-438B-B5EC-70757A347258}"/>
                </a:ext>
              </a:extLst>
            </p:cNvPr>
            <p:cNvSpPr txBox="1"/>
            <p:nvPr/>
          </p:nvSpPr>
          <p:spPr>
            <a:xfrm>
              <a:off x="5529572" y="5032084"/>
              <a:ext cx="2119563" cy="543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통신하기 전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4225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52145" y="3153544"/>
            <a:ext cx="7740056" cy="2406057"/>
            <a:chOff x="1654155" y="2299350"/>
            <a:chExt cx="7740056" cy="2406057"/>
          </a:xfrm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xmlns="" id="{D1913983-57CB-4260-B1CA-21C205AA5ADF}"/>
                </a:ext>
              </a:extLst>
            </p:cNvPr>
            <p:cNvSpPr/>
            <p:nvPr/>
          </p:nvSpPr>
          <p:spPr>
            <a:xfrm>
              <a:off x="1654155" y="3127689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DSP통신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xmlns="" id="{138AC116-304D-41EE-8BBC-59A093492875}"/>
                </a:ext>
              </a:extLst>
            </p:cNvPr>
            <p:cNvSpPr/>
            <p:nvPr/>
          </p:nvSpPr>
          <p:spPr>
            <a:xfrm>
              <a:off x="4258410" y="2427094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xmlns="" id="{948C5C65-1904-4F2B-AD2E-3D5F9BFFF5FF}"/>
                </a:ext>
              </a:extLst>
            </p:cNvPr>
            <p:cNvSpPr/>
            <p:nvPr/>
          </p:nvSpPr>
          <p:spPr>
            <a:xfrm>
              <a:off x="6646698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MPU9250</a:t>
              </a: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xmlns="" id="{1B6EDFD2-83CE-409D-A560-B1F3AB8D2610}"/>
                </a:ext>
              </a:extLst>
            </p:cNvPr>
            <p:cNvSpPr/>
            <p:nvPr/>
          </p:nvSpPr>
          <p:spPr>
            <a:xfrm>
              <a:off x="4258410" y="3121846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xmlns="" id="{CA988D7F-7883-4810-B9C5-9124B86AA047}"/>
                </a:ext>
              </a:extLst>
            </p:cNvPr>
            <p:cNvSpPr/>
            <p:nvPr/>
          </p:nvSpPr>
          <p:spPr>
            <a:xfrm>
              <a:off x="8539474" y="2405038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A65152B2-CF7F-48FE-A7C9-3CC73B622F65}"/>
                </a:ext>
              </a:extLst>
            </p:cNvPr>
            <p:cNvSpPr/>
            <p:nvPr/>
          </p:nvSpPr>
          <p:spPr>
            <a:xfrm>
              <a:off x="1654155" y="4340662"/>
              <a:ext cx="854737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ko-KR" alt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타이머</a:t>
              </a:r>
            </a:p>
          </p:txBody>
        </p:sp>
        <p:sp>
          <p:nvSpPr>
            <p:cNvPr id="39" name="직선 연결선 38">
              <a:extLst>
                <a:ext uri="{FF2B5EF4-FFF2-40B4-BE49-F238E27FC236}">
                  <a16:creationId xmlns:a16="http://schemas.microsoft.com/office/drawing/2014/main" xmlns="" id="{26D4F134-5A4A-40FB-954C-AF2A7D240688}"/>
                </a:ext>
              </a:extLst>
            </p:cNvPr>
            <p:cNvSpPr/>
            <p:nvPr/>
          </p:nvSpPr>
          <p:spPr>
            <a:xfrm>
              <a:off x="2904188" y="3300302"/>
              <a:ext cx="99310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0" name="직선 연결선 39">
              <a:extLst>
                <a:ext uri="{FF2B5EF4-FFF2-40B4-BE49-F238E27FC236}">
                  <a16:creationId xmlns:a16="http://schemas.microsoft.com/office/drawing/2014/main" xmlns="" id="{357DA9D7-01A5-45A0-AA0A-E4ED9EFB737C}"/>
                </a:ext>
              </a:extLst>
            </p:cNvPr>
            <p:cNvSpPr/>
            <p:nvPr/>
          </p:nvSpPr>
          <p:spPr>
            <a:xfrm flipV="1">
              <a:off x="2904188" y="2743318"/>
              <a:ext cx="993109" cy="27484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1" name="직선 연결선 40">
              <a:extLst>
                <a:ext uri="{FF2B5EF4-FFF2-40B4-BE49-F238E27FC236}">
                  <a16:creationId xmlns:a16="http://schemas.microsoft.com/office/drawing/2014/main" xmlns="" id="{2C92716D-D1AE-4BAB-A5ED-08C164392E4C}"/>
                </a:ext>
              </a:extLst>
            </p:cNvPr>
            <p:cNvSpPr/>
            <p:nvPr/>
          </p:nvSpPr>
          <p:spPr>
            <a:xfrm>
              <a:off x="5474259" y="2609464"/>
              <a:ext cx="85473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2" name="직선 연결선 41">
              <a:extLst>
                <a:ext uri="{FF2B5EF4-FFF2-40B4-BE49-F238E27FC236}">
                  <a16:creationId xmlns:a16="http://schemas.microsoft.com/office/drawing/2014/main" xmlns="" id="{04FA692A-B1EC-402C-86C2-DC334B311E04}"/>
                </a:ext>
              </a:extLst>
            </p:cNvPr>
            <p:cNvSpPr/>
            <p:nvPr/>
          </p:nvSpPr>
          <p:spPr>
            <a:xfrm>
              <a:off x="7676730" y="2604594"/>
              <a:ext cx="72154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3" name="직선 연결선 42">
              <a:extLst>
                <a:ext uri="{FF2B5EF4-FFF2-40B4-BE49-F238E27FC236}">
                  <a16:creationId xmlns:a16="http://schemas.microsoft.com/office/drawing/2014/main" xmlns="" id="{F767C842-44ED-4017-BE3A-701C12C17CFB}"/>
                </a:ext>
              </a:extLst>
            </p:cNvPr>
            <p:cNvSpPr/>
            <p:nvPr/>
          </p:nvSpPr>
          <p:spPr>
            <a:xfrm flipH="1">
              <a:off x="5474259" y="2299350"/>
              <a:ext cx="28352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xmlns="" id="{7D577601-DB69-4D6B-9AA9-43FFEC72B484}"/>
                </a:ext>
              </a:extLst>
            </p:cNvPr>
            <p:cNvSpPr/>
            <p:nvPr/>
          </p:nvSpPr>
          <p:spPr>
            <a:xfrm>
              <a:off x="4276990" y="3816598"/>
              <a:ext cx="817575" cy="36474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  <p:sp>
          <p:nvSpPr>
            <p:cNvPr id="45" name="직선 연결선 44">
              <a:extLst>
                <a:ext uri="{FF2B5EF4-FFF2-40B4-BE49-F238E27FC236}">
                  <a16:creationId xmlns:a16="http://schemas.microsoft.com/office/drawing/2014/main" xmlns="" id="{19F4A431-4161-460D-9C95-7CD6220239FF}"/>
                </a:ext>
              </a:extLst>
            </p:cNvPr>
            <p:cNvSpPr/>
            <p:nvPr/>
          </p:nvSpPr>
          <p:spPr>
            <a:xfrm>
              <a:off x="2904188" y="3582439"/>
              <a:ext cx="993108" cy="36473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B74A0987-8EE7-49C3-93BE-CEA226086062}"/>
                </a:ext>
              </a:extLst>
            </p:cNvPr>
            <p:cNvSpPr txBox="1"/>
            <p:nvPr/>
          </p:nvSpPr>
          <p:spPr>
            <a:xfrm>
              <a:off x="6189936" y="3912319"/>
              <a:ext cx="21195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DSP </a:t>
              </a:r>
              <a:r>
                <a:rPr lang="ko-KR" altLang="en-US" dirty="0"/>
                <a:t>와 통신 시  </a:t>
              </a:r>
              <a:r>
                <a:rPr lang="en-US" altLang="ko-KR" dirty="0"/>
                <a:t>MCU </a:t>
              </a:r>
              <a:r>
                <a:rPr lang="ko-KR" altLang="en-US" dirty="0"/>
                <a:t>내 </a:t>
              </a:r>
              <a:r>
                <a:rPr lang="en-US" altLang="ko-KR" dirty="0"/>
                <a:t>Task</a:t>
              </a:r>
              <a:endParaRPr lang="ko-KR" altLang="en-US" dirty="0"/>
            </a:p>
          </p:txBody>
        </p:sp>
      </p:grpSp>
      <p:sp>
        <p:nvSpPr>
          <p:cNvPr id="17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096" y="1739474"/>
            <a:ext cx="9905999" cy="14478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839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6281" y="64464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(1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67538" y="2014355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4) LIDAR</a:t>
            </a:r>
            <a:r>
              <a:rPr lang="ko-KR" altLang="en-US" dirty="0"/>
              <a:t>를 이용한 거리 측정</a:t>
            </a:r>
          </a:p>
          <a:p>
            <a:r>
              <a:rPr lang="en-US" altLang="ko-KR" dirty="0"/>
              <a:t> LIDAR </a:t>
            </a:r>
            <a:r>
              <a:rPr lang="ko-KR" altLang="en-US" dirty="0"/>
              <a:t>의 </a:t>
            </a:r>
            <a:r>
              <a:rPr lang="en-US" altLang="ko-KR" dirty="0"/>
              <a:t>Interface Protocol and Application Notes </a:t>
            </a:r>
            <a:r>
              <a:rPr lang="ko-KR" altLang="en-US" dirty="0"/>
              <a:t>문서 번역 작업 진행 중 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91603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239695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1191397"/>
            <a:ext cx="9905999" cy="153874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파형 확인 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/>
              <a:t> </a:t>
            </a:r>
            <a:r>
              <a:rPr lang="en-US" altLang="ko-KR" sz="2000" dirty="0" err="1"/>
              <a:t>eQEP</a:t>
            </a:r>
            <a:r>
              <a:rPr lang="en-US" altLang="ko-KR" sz="2000" dirty="0"/>
              <a:t> </a:t>
            </a:r>
            <a:r>
              <a:rPr lang="ko-KR" altLang="en-US" sz="2000" dirty="0"/>
              <a:t>이용 각속도</a:t>
            </a:r>
            <a:r>
              <a:rPr lang="en-US" altLang="ko-KR" sz="2000" dirty="0"/>
              <a:t>/RPM</a:t>
            </a:r>
            <a:r>
              <a:rPr lang="ko-KR" altLang="en-US" sz="2000" dirty="0"/>
              <a:t> 계산</a:t>
            </a:r>
            <a:endParaRPr lang="en-US" altLang="ko-KR" sz="20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901327" y="2844132"/>
            <a:ext cx="4792795" cy="3681940"/>
            <a:chOff x="1018903" y="2272938"/>
            <a:chExt cx="4792795" cy="36819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4" r="4806" b="5339"/>
            <a:stretch/>
          </p:blipFill>
          <p:spPr>
            <a:xfrm>
              <a:off x="1018903" y="2272938"/>
              <a:ext cx="4792795" cy="3200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38850" y="5585546"/>
              <a:ext cx="1952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/>
                <a:t>엔코더</a:t>
              </a:r>
              <a:r>
                <a:rPr lang="ko-KR" altLang="en-US" dirty="0"/>
                <a:t> 파형 확인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83765" y="2844132"/>
            <a:ext cx="5265115" cy="3681940"/>
            <a:chOff x="6301332" y="2272938"/>
            <a:chExt cx="5265115" cy="368194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99" b="28406"/>
            <a:stretch/>
          </p:blipFill>
          <p:spPr>
            <a:xfrm>
              <a:off x="6301332" y="2272938"/>
              <a:ext cx="5265115" cy="32004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640666" y="5585546"/>
              <a:ext cx="2586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초 단위 각속도 </a:t>
              </a:r>
              <a:r>
                <a:rPr lang="en-US" altLang="ko-KR" dirty="0"/>
                <a:t>/ RPM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496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8" y="327514"/>
            <a:ext cx="9905998" cy="1478570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3" y="1632857"/>
            <a:ext cx="10711542" cy="3949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/>
              <a:t>2) PWM</a:t>
            </a:r>
            <a:r>
              <a:rPr lang="ko-KR" altLang="en-US" sz="2000" dirty="0"/>
              <a:t>을 통한 </a:t>
            </a:r>
            <a:r>
              <a:rPr lang="en-US" altLang="ko-KR" sz="2000" dirty="0"/>
              <a:t>Servo Motor </a:t>
            </a:r>
            <a:r>
              <a:rPr lang="ko-KR" altLang="en-US" sz="2000" dirty="0"/>
              <a:t>제어</a:t>
            </a:r>
            <a:r>
              <a:rPr lang="en-US" altLang="ko-KR" sz="2000" dirty="0"/>
              <a:t>- </a:t>
            </a:r>
            <a:r>
              <a:rPr lang="ko-KR" altLang="en-US" sz="2000" dirty="0" err="1"/>
              <a:t>서보</a:t>
            </a:r>
            <a:r>
              <a:rPr lang="ko-KR" altLang="en-US" sz="2000" dirty="0"/>
              <a:t> 모터 교체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</a:t>
            </a:r>
            <a:r>
              <a:rPr lang="en-US" altLang="ko-KR" sz="2000" dirty="0">
                <a:latin typeface="+mj-ea"/>
                <a:ea typeface="+mj-ea"/>
              </a:rPr>
              <a:t>• SERVO MOTOR(</a:t>
            </a:r>
            <a:r>
              <a:rPr lang="ko-KR" altLang="en-US" sz="2000" dirty="0">
                <a:latin typeface="+mj-ea"/>
                <a:ea typeface="+mj-ea"/>
              </a:rPr>
              <a:t>기존 </a:t>
            </a:r>
            <a:r>
              <a:rPr lang="en-US" altLang="ko-KR" sz="2000" dirty="0">
                <a:latin typeface="+mj-ea"/>
                <a:ea typeface="+mj-ea"/>
              </a:rPr>
              <a:t>25kg.cm  → 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50kg.cm ) </a:t>
            </a:r>
            <a:r>
              <a:rPr lang="ko-KR" altLang="en-US" sz="2000" dirty="0">
                <a:latin typeface="+mj-ea"/>
                <a:ea typeface="+mj-ea"/>
              </a:rPr>
              <a:t>토크 큰 제품으로 교체</a:t>
            </a:r>
            <a:endParaRPr lang="en-US" altLang="ko-KR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ko-KR" altLang="en-US" sz="2000" dirty="0"/>
              <a:t>  </a:t>
            </a:r>
            <a:r>
              <a:rPr lang="en-US" altLang="ko-KR" sz="2000" dirty="0">
                <a:latin typeface="맑은 고딕"/>
                <a:ea typeface="맑은 고딕"/>
              </a:rPr>
              <a:t>•</a:t>
            </a:r>
            <a:r>
              <a:rPr lang="en-US" altLang="ko-KR" sz="2000" dirty="0"/>
              <a:t> </a:t>
            </a:r>
            <a:r>
              <a:rPr lang="ko-KR" altLang="en-US" sz="2000" dirty="0"/>
              <a:t> 전동차에 장착 및 테스트 </a:t>
            </a:r>
            <a:r>
              <a:rPr lang="en-US" altLang="ko-KR" sz="2000" dirty="0"/>
              <a:t>– </a:t>
            </a:r>
            <a:r>
              <a:rPr lang="ko-KR" altLang="en-US" sz="2000" dirty="0"/>
              <a:t>이상 없음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>
                <a:latin typeface="맑은 고딕"/>
                <a:ea typeface="맑은 고딕"/>
              </a:rPr>
              <a:t>  •</a:t>
            </a:r>
            <a:r>
              <a:rPr lang="en-US" altLang="ko-KR" sz="2000" dirty="0"/>
              <a:t> </a:t>
            </a:r>
            <a:r>
              <a:rPr lang="ko-KR" altLang="en-US" sz="2000" dirty="0"/>
              <a:t> 기존 </a:t>
            </a:r>
            <a:r>
              <a:rPr lang="en-US" altLang="ko-KR" sz="2000" dirty="0"/>
              <a:t>BLDC , SERVO </a:t>
            </a:r>
            <a:r>
              <a:rPr lang="ko-KR" altLang="en-US" sz="2000" dirty="0"/>
              <a:t>모터 동작 코드 수정하여 주행영상 올릴 예정 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EDD4B80-3A30-453F-8859-9D5C3678E5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4" y="3861786"/>
            <a:ext cx="2698812" cy="25301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6DABF99-1E83-463F-B392-0508B0A231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803" y="3861787"/>
            <a:ext cx="2563189" cy="24591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3CAE86F-A9FA-4770-A9AF-5323DA0E1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82" y="3861786"/>
            <a:ext cx="2447604" cy="24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08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351" y="487890"/>
            <a:ext cx="9905998" cy="1184156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538" y="155280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3)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제어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- MCU</a:t>
            </a:r>
            <a:r>
              <a:rPr lang="ko-KR" altLang="en-US" dirty="0"/>
              <a:t>를 </a:t>
            </a:r>
            <a:r>
              <a:rPr lang="en-US" altLang="ko-KR" dirty="0" err="1"/>
              <a:t>FreeRTOS</a:t>
            </a:r>
            <a:r>
              <a:rPr lang="ko-KR" altLang="en-US" dirty="0"/>
              <a:t>로 제어하기 위한 </a:t>
            </a:r>
            <a:r>
              <a:rPr lang="en-US" altLang="ko-KR" dirty="0"/>
              <a:t>task </a:t>
            </a:r>
            <a:r>
              <a:rPr lang="ko-KR" altLang="en-US" dirty="0"/>
              <a:t>구조 분석 </a:t>
            </a:r>
            <a:r>
              <a:rPr lang="en-US" altLang="ko-KR" dirty="0"/>
              <a:t>– </a:t>
            </a:r>
            <a:r>
              <a:rPr lang="ko-KR" altLang="en-US" dirty="0"/>
              <a:t>전면 수정</a:t>
            </a:r>
            <a:r>
              <a:rPr lang="en-US" altLang="ko-KR" dirty="0"/>
              <a:t>(DSP </a:t>
            </a:r>
            <a:r>
              <a:rPr lang="ko-KR" altLang="en-US" dirty="0"/>
              <a:t>제외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- </a:t>
            </a:r>
            <a:r>
              <a:rPr lang="en-US" altLang="ko-KR" dirty="0" err="1"/>
              <a:t>FreeRTOS</a:t>
            </a:r>
            <a:r>
              <a:rPr lang="ko-KR" altLang="en-US" dirty="0"/>
              <a:t>를 이용한 </a:t>
            </a:r>
            <a:r>
              <a:rPr lang="en-US" altLang="ko-KR" dirty="0"/>
              <a:t>SERVO , BLDC</a:t>
            </a:r>
            <a:r>
              <a:rPr lang="ko-KR" altLang="en-US" dirty="0"/>
              <a:t> 모터 구동 완료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543321" y="3469735"/>
            <a:ext cx="8043260" cy="2159766"/>
            <a:chOff x="1494622" y="3532068"/>
            <a:chExt cx="7088369" cy="181732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xmlns="" id="{BF39D3DB-D591-42AF-8800-DBC4E43D160F}"/>
                </a:ext>
              </a:extLst>
            </p:cNvPr>
            <p:cNvSpPr/>
            <p:nvPr/>
          </p:nvSpPr>
          <p:spPr>
            <a:xfrm>
              <a:off x="1494622" y="420542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eCAP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86229F1D-FD29-40B5-9890-4B5FB868AA3E}"/>
                </a:ext>
              </a:extLst>
            </p:cNvPr>
            <p:cNvSpPr/>
            <p:nvPr/>
          </p:nvSpPr>
          <p:spPr>
            <a:xfrm>
              <a:off x="4000790" y="4068171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BLDC</a:t>
              </a: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xmlns="" id="{C740045E-341B-4AAA-8DC9-B19A9CBEFD04}"/>
                </a:ext>
              </a:extLst>
            </p:cNvPr>
            <p:cNvSpPr/>
            <p:nvPr/>
          </p:nvSpPr>
          <p:spPr>
            <a:xfrm>
              <a:off x="5879218" y="4220899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eQEP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xmlns="" id="{DB7A58FE-B7ED-49B1-BD18-8A29457021EE}"/>
                </a:ext>
              </a:extLst>
            </p:cNvPr>
            <p:cNvSpPr/>
            <p:nvPr/>
          </p:nvSpPr>
          <p:spPr>
            <a:xfrm>
              <a:off x="4041988" y="4877235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SERVO</a:t>
              </a: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xmlns="" id="{65BFF738-E975-4FCC-B4FF-47E5E89EF4E7}"/>
                </a:ext>
              </a:extLst>
            </p:cNvPr>
            <p:cNvSpPr/>
            <p:nvPr/>
          </p:nvSpPr>
          <p:spPr>
            <a:xfrm>
              <a:off x="7649135" y="4028543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>
                  <a:latin typeface="Nimbus Roman No9 L" pitchFamily="18"/>
                  <a:ea typeface="Noto Sans CJK JP Regular" pitchFamily="2"/>
                  <a:cs typeface="FreeSans" pitchFamily="2"/>
                </a:rPr>
                <a:t>PID</a:t>
              </a: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1232A5A5-96E3-4F26-BB20-09F0296CF303}"/>
                </a:ext>
              </a:extLst>
            </p:cNvPr>
            <p:cNvSpPr/>
            <p:nvPr/>
          </p:nvSpPr>
          <p:spPr>
            <a:xfrm>
              <a:off x="1494622" y="3532068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 err="1">
                  <a:latin typeface="Nimbus Roman No9 L" pitchFamily="18"/>
                  <a:ea typeface="Noto Sans CJK JP Regular" pitchFamily="2"/>
                  <a:cs typeface="FreeSans" pitchFamily="2"/>
                </a:rPr>
                <a:t>FPGA통신</a:t>
              </a:r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8" name="직선 연결선 27">
              <a:extLst>
                <a:ext uri="{FF2B5EF4-FFF2-40B4-BE49-F238E27FC236}">
                  <a16:creationId xmlns:a16="http://schemas.microsoft.com/office/drawing/2014/main" xmlns="" id="{E8113892-2EFD-4ABF-8842-5413406DA2B1}"/>
                </a:ext>
              </a:extLst>
            </p:cNvPr>
            <p:cNvSpPr/>
            <p:nvPr/>
          </p:nvSpPr>
          <p:spPr>
            <a:xfrm>
              <a:off x="2607658" y="4502743"/>
              <a:ext cx="1236374" cy="43457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29" name="직선 연결선 28">
              <a:extLst>
                <a:ext uri="{FF2B5EF4-FFF2-40B4-BE49-F238E27FC236}">
                  <a16:creationId xmlns:a16="http://schemas.microsoft.com/office/drawing/2014/main" xmlns="" id="{2011B25E-45B1-4F21-9481-C72F896F8477}"/>
                </a:ext>
              </a:extLst>
            </p:cNvPr>
            <p:cNvSpPr/>
            <p:nvPr/>
          </p:nvSpPr>
          <p:spPr>
            <a:xfrm>
              <a:off x="2626434" y="4327492"/>
              <a:ext cx="1217596" cy="228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0" name="직선 연결선 29">
              <a:extLst>
                <a:ext uri="{FF2B5EF4-FFF2-40B4-BE49-F238E27FC236}">
                  <a16:creationId xmlns:a16="http://schemas.microsoft.com/office/drawing/2014/main" xmlns="" id="{4AC65CF2-96C1-45AB-8094-83550D5D7D2C}"/>
                </a:ext>
              </a:extLst>
            </p:cNvPr>
            <p:cNvSpPr/>
            <p:nvPr/>
          </p:nvSpPr>
          <p:spPr>
            <a:xfrm>
              <a:off x="5172175" y="4353608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 dirty="0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1" name="직선 연결선 30">
              <a:extLst>
                <a:ext uri="{FF2B5EF4-FFF2-40B4-BE49-F238E27FC236}">
                  <a16:creationId xmlns:a16="http://schemas.microsoft.com/office/drawing/2014/main" xmlns="" id="{FB028C30-3AD4-4B3F-802D-92C4C7DF823C}"/>
                </a:ext>
              </a:extLst>
            </p:cNvPr>
            <p:cNvSpPr/>
            <p:nvPr/>
          </p:nvSpPr>
          <p:spPr>
            <a:xfrm>
              <a:off x="7041725" y="4374286"/>
              <a:ext cx="48723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2" name="직선 연결선 31">
              <a:extLst>
                <a:ext uri="{FF2B5EF4-FFF2-40B4-BE49-F238E27FC236}">
                  <a16:creationId xmlns:a16="http://schemas.microsoft.com/office/drawing/2014/main" xmlns="" id="{A5D7927D-1212-4D5F-A7DA-DAB8813F3A1F}"/>
                </a:ext>
              </a:extLst>
            </p:cNvPr>
            <p:cNvSpPr/>
            <p:nvPr/>
          </p:nvSpPr>
          <p:spPr>
            <a:xfrm>
              <a:off x="2607657" y="3749354"/>
              <a:ext cx="1236373" cy="4964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3" name="직선 연결선 32">
              <a:extLst>
                <a:ext uri="{FF2B5EF4-FFF2-40B4-BE49-F238E27FC236}">
                  <a16:creationId xmlns:a16="http://schemas.microsoft.com/office/drawing/2014/main" xmlns="" id="{7AF7847C-5F4D-40C1-9A85-557526419915}"/>
                </a:ext>
              </a:extLst>
            </p:cNvPr>
            <p:cNvSpPr/>
            <p:nvPr/>
          </p:nvSpPr>
          <p:spPr>
            <a:xfrm flipH="1">
              <a:off x="5172175" y="4090285"/>
              <a:ext cx="22331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81646" tIns="40823" rIns="81646" bIns="40823" anchor="ctr" anchorCtr="0" compatLnSpc="0"/>
            <a:lstStyle/>
            <a:p>
              <a:pPr hangingPunct="0"/>
              <a:endParaRPr lang="en-US" sz="1633">
                <a:latin typeface="Nimbus Roman No9 L" pitchFamily="18"/>
                <a:ea typeface="Noto Sans CJK JP Regular" pitchFamily="2"/>
                <a:cs typeface="FreeSans" pitchFamily="2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xmlns="" id="{3B1AF345-C812-42DD-AC3C-ABC5027A0C1A}"/>
                </a:ext>
              </a:extLst>
            </p:cNvPr>
            <p:cNvSpPr/>
            <p:nvPr/>
          </p:nvSpPr>
          <p:spPr>
            <a:xfrm>
              <a:off x="1494622" y="4914816"/>
              <a:ext cx="933856" cy="4345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solidFill>
              <a:srgbClr val="729FCF"/>
            </a:solidFill>
            <a:ln w="0">
              <a:solidFill>
                <a:srgbClr val="3465A4"/>
              </a:solidFill>
              <a:prstDash val="solid"/>
            </a:ln>
          </p:spPr>
          <p:txBody>
            <a:bodyPr vert="horz" wrap="none" lIns="81646" tIns="40823" rIns="81646" bIns="40823" anchor="ctr" anchorCtr="0" compatLnSpc="0">
              <a:noAutofit/>
            </a:bodyPr>
            <a:lstStyle/>
            <a:p>
              <a:pPr algn="ctr" hangingPunct="0"/>
              <a:r>
                <a:rPr lang="en-US" sz="1633" dirty="0">
                  <a:latin typeface="Nimbus Roman No9 L" pitchFamily="18"/>
                  <a:ea typeface="Noto Sans CJK JP Regular" pitchFamily="2"/>
                  <a:cs typeface="FreeSans" pitchFamily="2"/>
                </a:rPr>
                <a:t>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61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38433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(2</a:t>
            </a:r>
            <a:r>
              <a:rPr lang="ko-KR" altLang="en-US" dirty="0"/>
              <a:t>주차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2" y="1664043"/>
            <a:ext cx="9905999" cy="4777946"/>
          </a:xfrm>
        </p:spPr>
        <p:txBody>
          <a:bodyPr/>
          <a:lstStyle/>
          <a:p>
            <a:r>
              <a:rPr lang="en-US" altLang="ko-KR" dirty="0"/>
              <a:t>4) FPGA</a:t>
            </a:r>
          </a:p>
          <a:p>
            <a:r>
              <a:rPr lang="en-US" altLang="ko-KR" dirty="0"/>
              <a:t> PWM IP </a:t>
            </a:r>
            <a:r>
              <a:rPr lang="ko-KR" altLang="en-US" dirty="0"/>
              <a:t>만들기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petalinux</a:t>
            </a:r>
            <a:r>
              <a:rPr lang="ko-KR" altLang="en-US" dirty="0"/>
              <a:t>를 올려서 </a:t>
            </a:r>
            <a:r>
              <a:rPr lang="en-US" altLang="ko-KR" dirty="0"/>
              <a:t>duty</a:t>
            </a:r>
            <a:r>
              <a:rPr lang="ko-KR" altLang="en-US" dirty="0"/>
              <a:t>비에 따른 출력 파형 확인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그림 5" descr="수정됨_KakaoTalk_20190405_100513632_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544" y="3836774"/>
            <a:ext cx="3495278" cy="2654642"/>
          </a:xfrm>
          <a:prstGeom prst="rect">
            <a:avLst/>
          </a:prstGeom>
        </p:spPr>
      </p:pic>
      <p:pic>
        <p:nvPicPr>
          <p:cNvPr id="7" name="그림 6" descr="수정됨_KakaoTalk_20190405_100513632_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329" y="3858526"/>
            <a:ext cx="5626444" cy="2628604"/>
          </a:xfrm>
          <a:prstGeom prst="rect">
            <a:avLst/>
          </a:prstGeom>
        </p:spPr>
      </p:pic>
      <p:pic>
        <p:nvPicPr>
          <p:cNvPr id="9" name="그림 8" descr="스크린샷, 2019-04-05 09-58-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9" y="3887135"/>
            <a:ext cx="771429" cy="260952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937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E6E9561-1231-4F73-B5E6-273F1295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역할 분담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73F743-60E1-4B46-8EF0-99075D36E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299" y="2249487"/>
            <a:ext cx="10404629" cy="3541714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김현승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 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,GPIO, CAN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양성민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(PWM, </a:t>
            </a:r>
            <a:r>
              <a:rPr lang="en-US" altLang="ko-KR" dirty="0" err="1"/>
              <a:t>eCAP</a:t>
            </a:r>
            <a:r>
              <a:rPr lang="en-US" altLang="ko-KR" dirty="0"/>
              <a:t>, SCI ,GPIO, CAN ), </a:t>
            </a:r>
            <a:r>
              <a:rPr lang="en-US" altLang="ko-KR" dirty="0" err="1"/>
              <a:t>FreeRTOS</a:t>
            </a:r>
            <a:r>
              <a:rPr lang="en-US" altLang="ko-KR" dirty="0"/>
              <a:t> </a:t>
            </a:r>
            <a:r>
              <a:rPr lang="ko-KR" altLang="en-US" dirty="0"/>
              <a:t>사용 </a:t>
            </a:r>
            <a:endParaRPr lang="en-US" altLang="ko-KR" dirty="0"/>
          </a:p>
          <a:p>
            <a:r>
              <a:rPr lang="ko-KR" altLang="en-US" dirty="0"/>
              <a:t>이대로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I2C,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(I2C, </a:t>
            </a:r>
            <a:r>
              <a:rPr lang="en-US" altLang="ko-KR" dirty="0" err="1"/>
              <a:t>SPItoCAN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이장호</a:t>
            </a:r>
            <a:r>
              <a:rPr lang="ko-KR" altLang="en-US" dirty="0"/>
              <a:t> </a:t>
            </a:r>
            <a:r>
              <a:rPr lang="en-US" altLang="ko-KR" dirty="0"/>
              <a:t>: H/W </a:t>
            </a:r>
            <a:r>
              <a:rPr lang="ko-KR" altLang="en-US" dirty="0"/>
              <a:t>구성</a:t>
            </a:r>
            <a:r>
              <a:rPr lang="en-US" altLang="ko-KR" dirty="0"/>
              <a:t>,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</a:t>
            </a:r>
            <a:r>
              <a:rPr lang="en-US" altLang="ko-KR" dirty="0" err="1"/>
              <a:t>eQEP</a:t>
            </a:r>
            <a:r>
              <a:rPr lang="en-US" altLang="ko-KR" dirty="0"/>
              <a:t>, I2C) </a:t>
            </a:r>
          </a:p>
          <a:p>
            <a:r>
              <a:rPr lang="ko-KR" altLang="en-US" dirty="0" err="1"/>
              <a:t>조성구</a:t>
            </a:r>
            <a:r>
              <a:rPr lang="ko-KR" altLang="en-US" dirty="0"/>
              <a:t> </a:t>
            </a:r>
            <a:r>
              <a:rPr lang="en-US" altLang="ko-KR" dirty="0"/>
              <a:t>: MCU </a:t>
            </a:r>
            <a:r>
              <a:rPr lang="ko-KR" altLang="en-US" dirty="0"/>
              <a:t>제어</a:t>
            </a:r>
            <a:r>
              <a:rPr lang="en-US" altLang="ko-KR" dirty="0"/>
              <a:t>(BLDC </a:t>
            </a:r>
            <a:r>
              <a:rPr lang="ko-KR" altLang="en-US" dirty="0"/>
              <a:t>모터 속도 </a:t>
            </a:r>
            <a:r>
              <a:rPr lang="en-US" altLang="ko-KR" dirty="0"/>
              <a:t>PID</a:t>
            </a:r>
            <a:r>
              <a:rPr lang="ko-KR" altLang="en-US" dirty="0"/>
              <a:t>제어</a:t>
            </a:r>
            <a:r>
              <a:rPr lang="en-US" altLang="ko-KR" dirty="0"/>
              <a:t>, I2C, </a:t>
            </a:r>
            <a:r>
              <a:rPr lang="en-US" altLang="ko-KR" dirty="0" err="1"/>
              <a:t>eQEP</a:t>
            </a:r>
            <a:r>
              <a:rPr lang="en-US" altLang="ko-KR" dirty="0"/>
              <a:t>), FPGA </a:t>
            </a:r>
            <a:r>
              <a:rPr lang="ko-KR" altLang="en-US" dirty="0"/>
              <a:t>제어</a:t>
            </a:r>
            <a:r>
              <a:rPr lang="en-US" altLang="ko-KR" dirty="0"/>
              <a:t>(I2C, </a:t>
            </a:r>
            <a:r>
              <a:rPr lang="en-US" altLang="ko-KR" dirty="0" err="1"/>
              <a:t>SPItoCAN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442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4275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1) </a:t>
            </a:r>
            <a:r>
              <a:rPr lang="ko-KR" altLang="en-US" sz="1800" dirty="0"/>
              <a:t>모터의 속도</a:t>
            </a:r>
            <a:r>
              <a:rPr lang="en-US" altLang="ko-KR" sz="1800" dirty="0"/>
              <a:t>, RPM, </a:t>
            </a:r>
            <a:r>
              <a:rPr lang="ko-KR" altLang="en-US" sz="1800" dirty="0"/>
              <a:t>진행방향</a:t>
            </a:r>
            <a:r>
              <a:rPr lang="en-US" altLang="ko-KR" sz="1800" dirty="0"/>
              <a:t> </a:t>
            </a:r>
            <a:r>
              <a:rPr lang="ko-KR" altLang="en-US" sz="1800" dirty="0"/>
              <a:t>알기 위한 </a:t>
            </a:r>
            <a:r>
              <a:rPr lang="ko-KR" altLang="en-US" sz="1800" dirty="0" err="1"/>
              <a:t>엔코더</a:t>
            </a:r>
            <a:r>
              <a:rPr lang="ko-KR" altLang="en-US" sz="1800" dirty="0"/>
              <a:t> 장착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2) LWIP</a:t>
            </a:r>
            <a:r>
              <a:rPr lang="ko-KR" altLang="en-US" sz="1800" dirty="0"/>
              <a:t>통신을 하기위한 코드 분석 중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맑은 고딕"/>
                <a:ea typeface="맑은 고딕"/>
              </a:rPr>
              <a:t>3) </a:t>
            </a:r>
            <a:r>
              <a:rPr lang="en-US" altLang="ko-KR" sz="1800" dirty="0" err="1">
                <a:latin typeface="맑은 고딕"/>
                <a:ea typeface="맑은 고딕"/>
              </a:rPr>
              <a:t>FreeRTOS</a:t>
            </a:r>
            <a:r>
              <a:rPr lang="ko-KR" altLang="en-US" sz="1800" dirty="0">
                <a:latin typeface="맑은 고딕"/>
                <a:ea typeface="맑은 고딕"/>
              </a:rPr>
              <a:t>에서의 </a:t>
            </a:r>
            <a:r>
              <a:rPr lang="ko-KR" altLang="en-US" sz="1800" dirty="0" err="1">
                <a:latin typeface="맑은 고딕"/>
                <a:ea typeface="맑은 고딕"/>
              </a:rPr>
              <a:t>서보모터와</a:t>
            </a:r>
            <a:r>
              <a:rPr lang="ko-KR" altLang="en-US" sz="1800" dirty="0">
                <a:latin typeface="맑은 고딕"/>
                <a:ea typeface="맑은 고딕"/>
              </a:rPr>
              <a:t> </a:t>
            </a:r>
            <a:r>
              <a:rPr lang="en-US" altLang="ko-KR" sz="1800" dirty="0">
                <a:latin typeface="맑은 고딕"/>
                <a:ea typeface="맑은 고딕"/>
              </a:rPr>
              <a:t>BLDC</a:t>
            </a:r>
            <a:r>
              <a:rPr lang="ko-KR" altLang="en-US" sz="1800" dirty="0">
                <a:latin typeface="맑은 고딕"/>
                <a:ea typeface="맑은 고딕"/>
              </a:rPr>
              <a:t>모터 동작 간의 버그 수정</a:t>
            </a:r>
            <a:endParaRPr lang="en-US" altLang="ko-KR" sz="1800" dirty="0">
              <a:latin typeface="맑은 고딕"/>
              <a:ea typeface="맑은 고딕"/>
            </a:endParaRPr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r>
              <a:rPr lang="en-US" altLang="ko-KR" sz="2800" dirty="0"/>
              <a:t>	</a:t>
            </a:r>
            <a:endParaRPr lang="ko-KR" altLang="en-US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47CEA77-F122-4784-AD9F-72DB1AABD7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6675" y="2902116"/>
            <a:ext cx="3749879" cy="36389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2029C1C-7206-4D9C-8ABA-4CD09E081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78" y="2846654"/>
            <a:ext cx="3546694" cy="37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40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5" y="-73817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2" y="877885"/>
            <a:ext cx="9905999" cy="1460366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AutoNum type="arabicParenR"/>
            </a:pPr>
            <a:r>
              <a:rPr lang="en-US" altLang="ko-KR" dirty="0" err="1"/>
              <a:t>eQEP</a:t>
            </a:r>
            <a:r>
              <a:rPr lang="ko-KR" altLang="en-US" dirty="0"/>
              <a:t>를 이용한 </a:t>
            </a:r>
            <a:r>
              <a:rPr lang="en-US" altLang="ko-KR" dirty="0"/>
              <a:t>BLDC </a:t>
            </a:r>
            <a:r>
              <a:rPr lang="ko-KR" altLang="en-US" dirty="0"/>
              <a:t>모터 속도 제어</a:t>
            </a:r>
            <a:r>
              <a:rPr lang="en-US" altLang="ko-KR" dirty="0"/>
              <a:t>(MCU)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엔코더</a:t>
            </a:r>
            <a:r>
              <a:rPr lang="ko-KR" altLang="en-US" sz="2000" dirty="0"/>
              <a:t> 출력 레벨 </a:t>
            </a:r>
            <a:r>
              <a:rPr lang="en-US" altLang="ko-KR" sz="2000" dirty="0"/>
              <a:t>12V -&gt; 3.3V </a:t>
            </a:r>
            <a:r>
              <a:rPr lang="ko-KR" altLang="en-US" sz="2000" dirty="0"/>
              <a:t>변경</a:t>
            </a:r>
            <a:r>
              <a:rPr lang="en-US" altLang="ko-KR" sz="2000" dirty="0"/>
              <a:t>(TR</a:t>
            </a:r>
            <a:r>
              <a:rPr lang="ko-KR" altLang="en-US" sz="2000" dirty="0"/>
              <a:t>을 이용한 레벨 </a:t>
            </a:r>
            <a:r>
              <a:rPr lang="en-US" altLang="ko-KR" sz="2000" dirty="0"/>
              <a:t>Shift</a:t>
            </a:r>
            <a:r>
              <a:rPr lang="ko-KR" altLang="en-US" sz="2000" dirty="0"/>
              <a:t> 회로</a:t>
            </a:r>
            <a:r>
              <a:rPr lang="en-US" altLang="ko-KR" sz="20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         - </a:t>
            </a:r>
            <a:r>
              <a:rPr lang="ko-KR" altLang="en-US" sz="2000" dirty="0" err="1"/>
              <a:t>블루투스로</a:t>
            </a:r>
            <a:r>
              <a:rPr lang="ko-KR" altLang="en-US" sz="2000" dirty="0"/>
              <a:t> 속도 값 확인 </a:t>
            </a:r>
            <a:endParaRPr lang="en-US" altLang="ko-KR" sz="20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4798002" y="2527245"/>
            <a:ext cx="2955486" cy="3811129"/>
            <a:chOff x="6230514" y="3043647"/>
            <a:chExt cx="2312514" cy="311431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514" y="3043647"/>
              <a:ext cx="1989584" cy="269094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553444" y="5788632"/>
              <a:ext cx="1989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 </a:t>
              </a:r>
              <a:r>
                <a:rPr lang="ko-KR" altLang="en-US" dirty="0"/>
                <a:t>레벨 </a:t>
              </a:r>
              <a:r>
                <a:rPr lang="en-US" altLang="ko-KR" dirty="0"/>
                <a:t>Shift </a:t>
              </a:r>
              <a:r>
                <a:rPr lang="ko-KR" altLang="en-US" dirty="0"/>
                <a:t>회로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-21983" y="2527245"/>
            <a:ext cx="4819985" cy="3737306"/>
            <a:chOff x="412310" y="1987457"/>
            <a:chExt cx="5999351" cy="4279796"/>
          </a:xfrm>
        </p:grpSpPr>
        <p:grpSp>
          <p:nvGrpSpPr>
            <p:cNvPr id="21" name="그룹 20"/>
            <p:cNvGrpSpPr/>
            <p:nvPr/>
          </p:nvGrpSpPr>
          <p:grpSpPr>
            <a:xfrm>
              <a:off x="1326710" y="1987457"/>
              <a:ext cx="5084951" cy="4279796"/>
              <a:chOff x="1326710" y="1922142"/>
              <a:chExt cx="5309693" cy="4468950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6710" y="1922142"/>
                <a:ext cx="5309693" cy="3982269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1952247" y="5970251"/>
                <a:ext cx="4057282" cy="420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오실로스코프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3.3v</a:t>
                </a:r>
                <a:r>
                  <a:rPr lang="ko-KR" altLang="en-US" dirty="0"/>
                  <a:t> 파형 확인</a:t>
                </a: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201783" y="5512526"/>
              <a:ext cx="1066129" cy="1698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12310" y="2498577"/>
              <a:ext cx="1172598" cy="40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3.240V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직선 화살표 연결선 23"/>
            <p:cNvCxnSpPr>
              <a:stCxn id="23" idx="2"/>
            </p:cNvCxnSpPr>
            <p:nvPr/>
          </p:nvCxnSpPr>
          <p:spPr>
            <a:xfrm>
              <a:off x="998609" y="2901605"/>
              <a:ext cx="203175" cy="26109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1" t="4571" r="25712" b="29936"/>
          <a:stretch/>
        </p:blipFill>
        <p:spPr>
          <a:xfrm>
            <a:off x="7340770" y="2527245"/>
            <a:ext cx="4366065" cy="33303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693232" y="5943270"/>
            <a:ext cx="2170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블루투스</a:t>
            </a:r>
            <a:r>
              <a:rPr lang="ko-KR" altLang="en-US" dirty="0"/>
              <a:t> 값 확인</a:t>
            </a:r>
          </a:p>
        </p:txBody>
      </p:sp>
    </p:spTree>
    <p:extLst>
      <p:ext uri="{BB962C8B-B14F-4D97-AF65-F5344CB8AC3E}">
        <p14:creationId xmlns:p14="http://schemas.microsoft.com/office/powerpoint/2010/main" val="511290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8660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상황</a:t>
            </a:r>
            <a:r>
              <a:rPr lang="en-US" altLang="ko-KR" dirty="0"/>
              <a:t>(3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D534CE7-562E-4EAB-A8E4-E4EEDBC2E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280" y="0"/>
            <a:ext cx="4642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67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62" y="25518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  <a:ea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224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PID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624873FF-0222-4B2C-B41F-A9BB5827F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ko-KR" sz="2000" dirty="0" err="1"/>
                  <a:t>eQEP</a:t>
                </a:r>
                <a:r>
                  <a:rPr lang="en-US" altLang="ko-KR" sz="2000" dirty="0"/>
                  <a:t>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Encoder</a:t>
                </a:r>
                <a:r>
                  <a:rPr lang="ko-KR" altLang="en-US" sz="2000" dirty="0">
                    <a:ea typeface="Batang" panose="02030600000101010101" pitchFamily="18" charset="-127"/>
                  </a:rPr>
                  <a:t> 펄스 개수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RPM, Velocity</a:t>
                </a: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PID </a:t>
                </a:r>
                <a:r>
                  <a:rPr lang="ko-KR" altLang="en-US" sz="2000" dirty="0" err="1"/>
                  <a:t>기본식</a:t>
                </a:r>
                <a:r>
                  <a:rPr lang="ko-KR" altLang="en-US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Bluetooth 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𝑑</m:t>
                        </m:r>
                      </m:sub>
                    </m:sSub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4873FF-0222-4B2C-B41F-A9BB5827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  <a:blipFill>
                <a:blip r:embed="rId2"/>
                <a:stretch>
                  <a:fillRect l="-821" t="-9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="" xmlns:a16="http://schemas.microsoft.com/office/drawing/2014/main" xmlns:lc="http://schemas.openxmlformats.org/drawingml/2006/lockedCanvas" id="{F90F33E8-5960-40E0-A1EE-A4A8ED68F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432" y="3429000"/>
            <a:ext cx="3530736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4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/>
              <a:t>) PID Issue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="" xmlns:a16="http://schemas.microsoft.com/office/drawing/2014/main" id="{624873FF-0222-4B2C-B41F-A9BB5827FC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altLang="ko-KR" sz="20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nary>
                      <m:nary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altLang="ko-KR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𝑑𝑒</m:t>
                        </m:r>
                        <m:d>
                          <m:dPr>
                            <m:ctrlPr>
                              <a:rPr lang="en-US" altLang="ko-KR" sz="20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altLang="ko-KR" sz="2000" dirty="0"/>
              </a:p>
              <a:p>
                <a:pPr marL="342900" indent="-342900">
                  <a:buAutoNum type="arabicParenR"/>
                </a:pP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dirty="0"/>
                  <a:t> Bluetooth Value Timing</a:t>
                </a:r>
              </a:p>
              <a:p>
                <a:pPr marL="342900" indent="-342900">
                  <a:buAutoNum type="arabicParenR"/>
                </a:pPr>
                <a:endParaRPr lang="en-US" altLang="ko-KR" sz="2000" dirty="0"/>
              </a:p>
              <a:p>
                <a:pPr marL="342900" indent="-342900">
                  <a:buAutoNum type="arabicParenR"/>
                </a:pPr>
                <a:r>
                  <a:rPr lang="en-US" altLang="ko-KR" sz="2000" b="0" dirty="0">
                    <a:ea typeface="Batang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𝑝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 , 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/>
                            <a:ea typeface="Batang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𝐾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Batang" panose="02030600000101010101" pitchFamily="18" charset="-127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dirty="0"/>
                  <a:t>값의 범위 </a:t>
                </a:r>
                <a:r>
                  <a:rPr lang="en-US" altLang="ko-KR" sz="2000" dirty="0">
                    <a:solidFill>
                      <a:schemeClr val="bg1"/>
                    </a:solidFill>
                    <a:ea typeface="Batang" panose="02030600000101010101" pitchFamily="18" charset="-127"/>
                  </a:rPr>
                  <a:t>→</a:t>
                </a:r>
                <a:r>
                  <a:rPr lang="en-US" altLang="ko-KR" sz="2000" dirty="0"/>
                  <a:t> </a:t>
                </a:r>
                <a:r>
                  <a:rPr lang="ko-KR" altLang="en-US" sz="2000" dirty="0"/>
                  <a:t>현재 </a:t>
                </a:r>
                <a:r>
                  <a:rPr lang="en-US" altLang="ko-KR" sz="2000" dirty="0"/>
                  <a:t>XX . XXX  </a:t>
                </a:r>
              </a:p>
              <a:p>
                <a:pPr marL="0" indent="0">
                  <a:buNone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1800" dirty="0"/>
              </a:p>
              <a:p>
                <a:pPr marL="342900" indent="-342900">
                  <a:buAutoNum type="arabicParenR"/>
                </a:pPr>
                <a:endParaRPr lang="en-US" altLang="ko-KR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24873FF-0222-4B2C-B41F-A9BB5827FC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0527" y="1371600"/>
                <a:ext cx="10398034" cy="4275909"/>
              </a:xfrm>
              <a:blipFill>
                <a:blip r:embed="rId2"/>
                <a:stretch>
                  <a:fillRect l="-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DFC60CC5-DFA9-477F-B5D1-866FDF3151E6}"/>
                  </a:ext>
                </a:extLst>
              </p:cNvPr>
              <p:cNvSpPr txBox="1"/>
              <p:nvPr/>
            </p:nvSpPr>
            <p:spPr>
              <a:xfrm>
                <a:off x="5001254" y="1994170"/>
                <a:ext cx="57587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ea typeface="Batang" panose="02030600000101010101" pitchFamily="18" charset="-127"/>
                  </a:rPr>
                  <a:t>→</a:t>
                </a:r>
                <a:r>
                  <a:rPr lang="en-US" altLang="ko-KR" sz="2000" dirty="0">
                    <a:ea typeface="Batang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𝑢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(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𝑡</m:t>
                    </m:r>
                    <m:r>
                      <a:rPr lang="en-US" altLang="ko-KR" sz="2000" i="1" dirty="0">
                        <a:latin typeface="Cambria Math" panose="02040503050406030204" pitchFamily="18" charset="0"/>
                        <a:ea typeface="Batang" panose="02030600000101010101" pitchFamily="18" charset="-127"/>
                      </a:rPr>
                      <m:t>)</m:t>
                    </m:r>
                  </m:oMath>
                </a14:m>
                <a:r>
                  <a:rPr lang="en-US" altLang="ko-KR" sz="2000" dirty="0"/>
                  <a:t> = PWM ,   e ; Velocity, RPM, Pulse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C60CC5-DFA9-477F-B5D1-866FDF315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254" y="1994170"/>
                <a:ext cx="5758775" cy="400110"/>
              </a:xfrm>
              <a:prstGeom prst="rect">
                <a:avLst/>
              </a:prstGeom>
              <a:blipFill>
                <a:blip r:embed="rId3"/>
                <a:stretch>
                  <a:fillRect l="-1058" t="-9091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10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 smtClean="0"/>
              <a:t>) - </a:t>
            </a:r>
            <a:r>
              <a:rPr lang="en-US" altLang="ko-KR" dirty="0" smtClean="0"/>
              <a:t>LWIP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527" y="1371600"/>
            <a:ext cx="10398034" cy="506382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800" dirty="0"/>
              <a:t>기존에 통신 네트워크 구성간 </a:t>
            </a:r>
            <a:r>
              <a:rPr lang="en-US" altLang="ko-KR" sz="1800" dirty="0"/>
              <a:t>SOCKET </a:t>
            </a:r>
            <a:r>
              <a:rPr lang="ko-KR" altLang="en-US" sz="1800" dirty="0"/>
              <a:t>통신을 하기위해 </a:t>
            </a:r>
            <a:r>
              <a:rPr lang="en-US" altLang="ko-KR" sz="1800" dirty="0"/>
              <a:t>LWIP</a:t>
            </a:r>
            <a:r>
              <a:rPr lang="ko-KR" altLang="en-US" sz="1800" dirty="0"/>
              <a:t>통신에 대하여 자료 분석을 하였지만</a:t>
            </a:r>
            <a:endParaRPr lang="en-US" altLang="ko-KR" sz="1800" dirty="0"/>
          </a:p>
          <a:p>
            <a:pPr marL="0" indent="0">
              <a:buNone/>
            </a:pPr>
            <a:r>
              <a:rPr lang="ko-KR" altLang="en-US" sz="1800" dirty="0"/>
              <a:t>통신 구성 변경으로 인하여 중지함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Bell MT" panose="020B0604020202020204" pitchFamily="18" charset="0"/>
              </a:rPr>
              <a:t>∙ 코드 분석 및 예제 실행 진행</a:t>
            </a:r>
            <a:r>
              <a:rPr lang="en-US" altLang="ko-KR" sz="1800" dirty="0">
                <a:latin typeface="Bell MT" panose="020B0604020202020204" pitchFamily="18" charset="0"/>
              </a:rPr>
              <a:t>.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000" dirty="0">
                <a:latin typeface="Bell MT" panose="02020503060305020303" pitchFamily="18" charset="0"/>
              </a:rPr>
              <a:t>∙TI wiki</a:t>
            </a:r>
            <a:r>
              <a:rPr lang="ko-KR" altLang="en-US" sz="2000" dirty="0">
                <a:latin typeface="Bell MT" panose="02020503060305020303" pitchFamily="18" charset="0"/>
              </a:rPr>
              <a:t>예제 프로그램실행 화면</a:t>
            </a:r>
            <a:r>
              <a:rPr lang="en-US" altLang="ko-KR" sz="2000" dirty="0"/>
              <a:t>				</a:t>
            </a:r>
            <a:r>
              <a:rPr lang="en-US" altLang="ko-KR" sz="2000" dirty="0">
                <a:latin typeface="Bell MT" panose="02020503060305020303" pitchFamily="18" charset="0"/>
              </a:rPr>
              <a:t>∙</a:t>
            </a:r>
            <a:r>
              <a:rPr lang="ko-KR" altLang="en-US" sz="2000" dirty="0">
                <a:latin typeface="Bell MT" panose="02020503060305020303" pitchFamily="18" charset="0"/>
              </a:rPr>
              <a:t>출력된 </a:t>
            </a:r>
            <a:r>
              <a:rPr lang="en-US" altLang="ko-KR" sz="2000" dirty="0">
                <a:latin typeface="Bell MT" panose="02020503060305020303" pitchFamily="18" charset="0"/>
              </a:rPr>
              <a:t>IP</a:t>
            </a:r>
            <a:r>
              <a:rPr lang="ko-KR" altLang="en-US" sz="2000" dirty="0">
                <a:latin typeface="Bell MT" panose="02020503060305020303" pitchFamily="18" charset="0"/>
              </a:rPr>
              <a:t>주소 접속화면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7E23A67-E5D5-4DCF-AB04-27396A8A2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1" y="2894792"/>
            <a:ext cx="5242561" cy="2467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5CE867D-A2EA-4CF2-8602-EC0AF7296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65" y="1850552"/>
            <a:ext cx="4595264" cy="35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59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 smtClean="0"/>
              <a:t>) - LWIP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0"/>
            <a:ext cx="10398034" cy="5063825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ko-KR" altLang="en-US" sz="1800" dirty="0"/>
              <a:t>발생한 문제점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>
                <a:latin typeface="맑은 고딕"/>
                <a:ea typeface="맑은 고딕"/>
              </a:rPr>
              <a:t>  </a:t>
            </a:r>
            <a:r>
              <a:rPr lang="en-US" altLang="ko-KR" sz="2800" dirty="0"/>
              <a:t> </a:t>
            </a:r>
          </a:p>
          <a:p>
            <a:pPr lvl="8"/>
            <a:endParaRPr lang="en-US" altLang="ko-KR" sz="1600" dirty="0"/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1600" dirty="0"/>
              <a:t>PHY ID</a:t>
            </a:r>
            <a:r>
              <a:rPr lang="ko-KR" altLang="en-US" sz="1600" dirty="0"/>
              <a:t>를 얻지를 못하는 문제가 발생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· </a:t>
            </a:r>
            <a:r>
              <a:rPr lang="en-US" altLang="ko-KR" sz="1600" dirty="0" err="1"/>
              <a:t>ti</a:t>
            </a:r>
            <a:r>
              <a:rPr lang="en-US" altLang="ko-KR" sz="1600" dirty="0"/>
              <a:t> wiki</a:t>
            </a:r>
            <a:r>
              <a:rPr lang="ko-KR" altLang="en-US" sz="1600" dirty="0"/>
              <a:t> 홈페이지에서 예제 프로그램 버그수정 패치를 받아 적용했으나 통신 실패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ko-KR" altLang="en-US" sz="1600" dirty="0">
                <a:latin typeface="Bell MT" panose="02020503060305020303" pitchFamily="18" charset="0"/>
              </a:rPr>
              <a:t>·같은 문제를 겪은 사례를 </a:t>
            </a:r>
            <a:r>
              <a:rPr lang="ko-KR" altLang="en-US" sz="1600" dirty="0" err="1">
                <a:latin typeface="Bell MT" panose="02020503060305020303" pitchFamily="18" charset="0"/>
              </a:rPr>
              <a:t>찾은결과</a:t>
            </a:r>
            <a:r>
              <a:rPr lang="ko-KR" altLang="en-US" sz="1600" dirty="0">
                <a:latin typeface="Bell MT" panose="02020503060305020303" pitchFamily="18" charset="0"/>
              </a:rPr>
              <a:t> </a:t>
            </a:r>
            <a:r>
              <a:rPr lang="en-US" altLang="ko-KR" sz="1600" dirty="0">
                <a:latin typeface="Bell MT" panose="02020503060305020303" pitchFamily="18" charset="0"/>
              </a:rPr>
              <a:t> HW s2 switch</a:t>
            </a:r>
            <a:r>
              <a:rPr lang="ko-KR" altLang="en-US" sz="1600" dirty="0">
                <a:latin typeface="Bell MT" panose="02020503060305020303" pitchFamily="18" charset="0"/>
              </a:rPr>
              <a:t>를 </a:t>
            </a:r>
            <a:r>
              <a:rPr lang="en-US" altLang="ko-KR" sz="1600" dirty="0">
                <a:latin typeface="Bell MT" panose="02020503060305020303" pitchFamily="18" charset="0"/>
              </a:rPr>
              <a:t>on</a:t>
            </a:r>
            <a:r>
              <a:rPr lang="ko-KR" altLang="en-US" sz="1600" dirty="0">
                <a:latin typeface="Bell MT" panose="02020503060305020303" pitchFamily="18" charset="0"/>
              </a:rPr>
              <a:t>시키지 않았기 때문 </a:t>
            </a:r>
            <a:r>
              <a:rPr lang="en-US" altLang="ko-KR" sz="1600" dirty="0">
                <a:latin typeface="Bell MT" panose="02020503060305020303" pitchFamily="18" charset="0"/>
              </a:rPr>
              <a:t>Switch</a:t>
            </a:r>
            <a:r>
              <a:rPr lang="ko-KR" altLang="en-US" sz="1600" dirty="0">
                <a:latin typeface="Bell MT" panose="02020503060305020303" pitchFamily="18" charset="0"/>
              </a:rPr>
              <a:t>를 </a:t>
            </a:r>
            <a:r>
              <a:rPr lang="en-US" altLang="ko-KR" sz="1600" dirty="0">
                <a:latin typeface="Bell MT" panose="02020503060305020303" pitchFamily="18" charset="0"/>
              </a:rPr>
              <a:t>on </a:t>
            </a:r>
            <a:r>
              <a:rPr lang="ko-KR" altLang="en-US" sz="1600" dirty="0">
                <a:latin typeface="Bell MT" panose="02020503060305020303" pitchFamily="18" charset="0"/>
              </a:rPr>
              <a:t>시킨 결과 통신 성공</a:t>
            </a:r>
            <a:r>
              <a:rPr lang="en-US" altLang="ko-KR" sz="1600" dirty="0">
                <a:latin typeface="Bell MT" panose="02020503060305020303" pitchFamily="18" charset="0"/>
              </a:rPr>
              <a:t>.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3600" dirty="0"/>
          </a:p>
          <a:p>
            <a:pPr marL="0" indent="0">
              <a:buNone/>
            </a:pPr>
            <a:endParaRPr lang="en-US" altLang="ko-KR" sz="2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BA5654E-F35E-461C-B65A-C689317CD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64" y="1918972"/>
            <a:ext cx="5477152" cy="26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6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 smtClean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138611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1) </a:t>
            </a:r>
            <a:r>
              <a:rPr lang="en-US" altLang="ko-KR" sz="2000" dirty="0" err="1" smtClean="0"/>
              <a:t>LoopBack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실행</a:t>
            </a:r>
            <a:endParaRPr lang="en-US" altLang="ko-KR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- </a:t>
            </a:r>
            <a:r>
              <a:rPr lang="en-US" altLang="ko-KR" sz="2000" dirty="0" err="1" smtClean="0"/>
              <a:t>PmodCAN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부착하여 </a:t>
            </a:r>
            <a:r>
              <a:rPr lang="en-US" altLang="ko-KR" sz="2000" dirty="0" err="1" smtClean="0"/>
              <a:t>LoopBack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실행</a:t>
            </a:r>
            <a:r>
              <a:rPr lang="en-US" altLang="ko-KR" sz="2000" dirty="0" smtClean="0"/>
              <a:t>( </a:t>
            </a: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+ SDK 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 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- message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CAN bus </a:t>
            </a:r>
            <a:r>
              <a:rPr lang="ko-KR" altLang="en-US" sz="2000" dirty="0" smtClean="0"/>
              <a:t>에 보내지 않고 </a:t>
            </a:r>
            <a:r>
              <a:rPr lang="en-US" altLang="ko-KR" sz="2000" dirty="0" smtClean="0"/>
              <a:t>transmit buffer</a:t>
            </a:r>
            <a:r>
              <a:rPr lang="ko-KR" altLang="en-US" sz="2000" dirty="0" smtClean="0"/>
              <a:t>에서 </a:t>
            </a:r>
            <a:r>
              <a:rPr lang="en-US" altLang="ko-KR" sz="2000" dirty="0" smtClean="0"/>
              <a:t>receive buffer </a:t>
            </a:r>
            <a:r>
              <a:rPr lang="ko-KR" altLang="en-US" sz="2000" dirty="0" smtClean="0"/>
              <a:t>로 내부 전송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4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3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57240" y="3090576"/>
            <a:ext cx="5115460" cy="2978061"/>
            <a:chOff x="914401" y="2333066"/>
            <a:chExt cx="5115460" cy="29780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8" t="18301" r="2540" b="7784"/>
            <a:stretch/>
          </p:blipFill>
          <p:spPr>
            <a:xfrm>
              <a:off x="914401" y="2333066"/>
              <a:ext cx="5115460" cy="259528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14800" y="3630707"/>
              <a:ext cx="1915061" cy="11698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53765" y="4941795"/>
              <a:ext cx="1237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>
                  <a:solidFill>
                    <a:srgbClr val="FF0000"/>
                  </a:solidFill>
                </a:rPr>
                <a:t>PmodCAN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6390153" y="2837323"/>
            <a:ext cx="4533825" cy="3433020"/>
            <a:chOff x="6390153" y="2446936"/>
            <a:chExt cx="4533825" cy="3433020"/>
          </a:xfrm>
        </p:grpSpPr>
        <p:grpSp>
          <p:nvGrpSpPr>
            <p:cNvPr id="30" name="그룹 29"/>
            <p:cNvGrpSpPr/>
            <p:nvPr/>
          </p:nvGrpSpPr>
          <p:grpSpPr>
            <a:xfrm>
              <a:off x="6390153" y="2446936"/>
              <a:ext cx="4533825" cy="3433020"/>
              <a:chOff x="6390153" y="2446936"/>
              <a:chExt cx="4533825" cy="3433020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0153" y="2446936"/>
                <a:ext cx="4533825" cy="3433020"/>
              </a:xfrm>
              <a:prstGeom prst="rect">
                <a:avLst/>
              </a:prstGeom>
            </p:spPr>
          </p:pic>
          <p:grpSp>
            <p:nvGrpSpPr>
              <p:cNvPr id="29" name="그룹 28"/>
              <p:cNvGrpSpPr/>
              <p:nvPr/>
            </p:nvGrpSpPr>
            <p:grpSpPr>
              <a:xfrm>
                <a:off x="7126941" y="3644153"/>
                <a:ext cx="1530124" cy="1664765"/>
                <a:chOff x="7126941" y="3644153"/>
                <a:chExt cx="1530124" cy="1664765"/>
              </a:xfrm>
            </p:grpSpPr>
            <p:cxnSp>
              <p:nvCxnSpPr>
                <p:cNvPr id="21" name="직선 연결선 20"/>
                <p:cNvCxnSpPr/>
                <p:nvPr/>
              </p:nvCxnSpPr>
              <p:spPr>
                <a:xfrm>
                  <a:off x="7557247" y="3644153"/>
                  <a:ext cx="1099818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/>
                <p:cNvCxnSpPr/>
                <p:nvPr/>
              </p:nvCxnSpPr>
              <p:spPr>
                <a:xfrm flipV="1">
                  <a:off x="8657065" y="3644153"/>
                  <a:ext cx="0" cy="166476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화살표 연결선 26"/>
                <p:cNvCxnSpPr/>
                <p:nvPr/>
              </p:nvCxnSpPr>
              <p:spPr>
                <a:xfrm flipH="1">
                  <a:off x="7126941" y="5308918"/>
                  <a:ext cx="153012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" name="직선 연결선 31"/>
            <p:cNvCxnSpPr/>
            <p:nvPr/>
          </p:nvCxnSpPr>
          <p:spPr>
            <a:xfrm>
              <a:off x="7557247" y="3361765"/>
              <a:ext cx="0" cy="6360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7144873" y="5154699"/>
              <a:ext cx="0" cy="6360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663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 smtClean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94129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 smtClean="0"/>
              <a:t>1) </a:t>
            </a:r>
            <a:r>
              <a:rPr lang="en-US" altLang="ko-KR" sz="2000" dirty="0" err="1" smtClean="0"/>
              <a:t>LoopBack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실행</a:t>
            </a:r>
            <a:endParaRPr lang="en-US" altLang="ko-KR" sz="32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089493" y="1814923"/>
            <a:ext cx="3565152" cy="1835524"/>
            <a:chOff x="1089493" y="1814923"/>
            <a:chExt cx="3565152" cy="183552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93" y="1814923"/>
              <a:ext cx="3565152" cy="183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직선 연결선 9"/>
            <p:cNvCxnSpPr/>
            <p:nvPr/>
          </p:nvCxnSpPr>
          <p:spPr>
            <a:xfrm>
              <a:off x="1317812" y="3569978"/>
              <a:ext cx="104887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4721518" y="1814923"/>
            <a:ext cx="4038541" cy="1439480"/>
            <a:chOff x="1089493" y="3670402"/>
            <a:chExt cx="4038541" cy="143948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493" y="3670402"/>
              <a:ext cx="4038541" cy="1439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직선 연결선 11"/>
            <p:cNvCxnSpPr/>
            <p:nvPr/>
          </p:nvCxnSpPr>
          <p:spPr>
            <a:xfrm>
              <a:off x="1990165" y="4457377"/>
              <a:ext cx="313786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174384" y="4636671"/>
              <a:ext cx="57373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1089493" y="3691855"/>
            <a:ext cx="6292990" cy="2908354"/>
            <a:chOff x="5168375" y="1875005"/>
            <a:chExt cx="6592160" cy="304661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8375" y="1875005"/>
              <a:ext cx="6592160" cy="3046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5271247" y="2732685"/>
              <a:ext cx="3079377" cy="31979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6698" y="2380129"/>
              <a:ext cx="13312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accent1">
                      <a:lumMod val="75000"/>
                    </a:schemeClr>
                  </a:solidFill>
                </a:rPr>
                <a:t>TX </a:t>
              </a:r>
              <a:r>
                <a:rPr lang="ko-KR" altLang="en-US" b="1" dirty="0" smtClean="0">
                  <a:solidFill>
                    <a:schemeClr val="accent1">
                      <a:lumMod val="75000"/>
                    </a:schemeClr>
                  </a:solidFill>
                </a:rPr>
                <a:t>버퍼 </a:t>
              </a:r>
              <a:r>
                <a:rPr lang="en-US" altLang="ko-KR" b="1" dirty="0" smtClean="0">
                  <a:solidFill>
                    <a:schemeClr val="accent1">
                      <a:lumMod val="75000"/>
                    </a:schemeClr>
                  </a:solidFill>
                </a:rPr>
                <a:t>x3</a:t>
              </a:r>
              <a:endParaRPr lang="ko-KR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619565" y="3926541"/>
              <a:ext cx="349623" cy="833718"/>
            </a:xfrm>
            <a:prstGeom prst="rect">
              <a:avLst/>
            </a:prstGeom>
            <a:noFill/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1286554" y="3917577"/>
              <a:ext cx="349623" cy="833718"/>
            </a:xfrm>
            <a:prstGeom prst="rect">
              <a:avLst/>
            </a:prstGeom>
            <a:noFill/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94376" y="2336459"/>
              <a:ext cx="1670167" cy="386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RX </a:t>
              </a:r>
              <a:r>
                <a:rPr lang="ko-KR" altLang="en-US" b="1" dirty="0" smtClean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버퍼 </a:t>
              </a:r>
              <a:r>
                <a:rPr lang="en-US" altLang="ko-KR" b="1" dirty="0" smtClean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x2</a:t>
              </a:r>
              <a:endParaRPr lang="ko-KR" altLang="en-US" b="1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97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전원 부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4607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2783F3BA-4E86-4D84-85AF-D66DC66E1E5E}"/>
              </a:ext>
            </a:extLst>
          </p:cNvPr>
          <p:cNvSpPr/>
          <p:nvPr/>
        </p:nvSpPr>
        <p:spPr>
          <a:xfrm>
            <a:off x="3042563" y="1725189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Li-Po(3s) – 11.1v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E6C8866B-9B19-4F7C-9256-E6ADB26BE633}"/>
              </a:ext>
            </a:extLst>
          </p:cNvPr>
          <p:cNvSpPr/>
          <p:nvPr/>
        </p:nvSpPr>
        <p:spPr>
          <a:xfrm>
            <a:off x="7505740" y="1716588"/>
            <a:ext cx="2006354" cy="7190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Li-Po(6s) – 22.2v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4D7BE3D-3169-44AD-B4A0-D173DF2B8E1D}"/>
              </a:ext>
            </a:extLst>
          </p:cNvPr>
          <p:cNvSpPr/>
          <p:nvPr/>
        </p:nvSpPr>
        <p:spPr>
          <a:xfrm>
            <a:off x="4184013" y="2955024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2C8C9B29-9B3A-4372-B2ED-C462E99EFCD8}"/>
              </a:ext>
            </a:extLst>
          </p:cNvPr>
          <p:cNvSpPr/>
          <p:nvPr/>
        </p:nvSpPr>
        <p:spPr>
          <a:xfrm>
            <a:off x="7172292" y="2989451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F060E8CC-6CE0-4245-A273-A5079CC94817}"/>
              </a:ext>
            </a:extLst>
          </p:cNvPr>
          <p:cNvSpPr/>
          <p:nvPr/>
        </p:nvSpPr>
        <p:spPr>
          <a:xfrm>
            <a:off x="3134272" y="2950306"/>
            <a:ext cx="909873" cy="8788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ESC</a:t>
            </a:r>
            <a:endParaRPr lang="ko-KR" altLang="en-US" dirty="0"/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xmlns="" id="{D87EA04B-49A7-4065-B523-5F7CB1228459}"/>
              </a:ext>
            </a:extLst>
          </p:cNvPr>
          <p:cNvCxnSpPr>
            <a:cxnSpLocks/>
            <a:endCxn id="19" idx="0"/>
          </p:cNvCxnSpPr>
          <p:nvPr/>
        </p:nvCxnSpPr>
        <p:spPr>
          <a:xfrm rot="5400000">
            <a:off x="3490468" y="2529703"/>
            <a:ext cx="519345" cy="32186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xmlns="" id="{4B11BD6B-0380-48CF-8688-34F21FA6BE61}"/>
              </a:ext>
            </a:extLst>
          </p:cNvPr>
          <p:cNvCxnSpPr>
            <a:cxnSpLocks/>
            <a:endCxn id="7" idx="0"/>
          </p:cNvCxnSpPr>
          <p:nvPr/>
        </p:nvCxnSpPr>
        <p:spPr>
          <a:xfrm rot="16200000" flipH="1">
            <a:off x="4140545" y="2503183"/>
            <a:ext cx="519346" cy="384335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22FD82DD-B892-42C2-8B95-6E6EDB3C48FF}"/>
              </a:ext>
            </a:extLst>
          </p:cNvPr>
          <p:cNvSpPr/>
          <p:nvPr/>
        </p:nvSpPr>
        <p:spPr>
          <a:xfrm>
            <a:off x="2990242" y="4526786"/>
            <a:ext cx="1193771" cy="1201907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BLDC </a:t>
            </a:r>
            <a:r>
              <a:rPr lang="ko-KR" altLang="en-US" dirty="0"/>
              <a:t>모터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69FE412A-18EC-46C9-A6B0-2F7E6BD457D7}"/>
              </a:ext>
            </a:extLst>
          </p:cNvPr>
          <p:cNvCxnSpPr>
            <a:cxnSpLocks/>
            <a:stCxn id="19" idx="4"/>
            <a:endCxn id="73" idx="0"/>
          </p:cNvCxnSpPr>
          <p:nvPr/>
        </p:nvCxnSpPr>
        <p:spPr>
          <a:xfrm flipH="1">
            <a:off x="3587128" y="3829195"/>
            <a:ext cx="2081" cy="6975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xmlns="" id="{B8136568-F2EB-4206-AE86-39740BD32F42}"/>
              </a:ext>
            </a:extLst>
          </p:cNvPr>
          <p:cNvSpPr/>
          <p:nvPr/>
        </p:nvSpPr>
        <p:spPr>
          <a:xfrm>
            <a:off x="1405958" y="4650612"/>
            <a:ext cx="1283103" cy="954257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서보</a:t>
            </a:r>
            <a:r>
              <a:rPr lang="ko-KR" altLang="en-US" dirty="0"/>
              <a:t> 모터</a:t>
            </a:r>
          </a:p>
        </p:txBody>
      </p: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xmlns="" id="{496AD470-69DB-4377-9F93-F6ECC98EB0F7}"/>
              </a:ext>
            </a:extLst>
          </p:cNvPr>
          <p:cNvCxnSpPr>
            <a:cxnSpLocks/>
            <a:stCxn id="19" idx="2"/>
            <a:endCxn id="76" idx="0"/>
          </p:cNvCxnSpPr>
          <p:nvPr/>
        </p:nvCxnSpPr>
        <p:spPr>
          <a:xfrm rot="10800000" flipV="1">
            <a:off x="2047510" y="3389750"/>
            <a:ext cx="1086762" cy="1260861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CEF6972C-6F7C-4062-9CA9-130525936E5F}"/>
              </a:ext>
            </a:extLst>
          </p:cNvPr>
          <p:cNvSpPr txBox="1"/>
          <p:nvPr/>
        </p:nvSpPr>
        <p:spPr>
          <a:xfrm>
            <a:off x="847122" y="3959031"/>
            <a:ext cx="120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7.4V/3.5A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1CE1D125-20A4-4415-92C1-9D9BE6094745}"/>
              </a:ext>
            </a:extLst>
          </p:cNvPr>
          <p:cNvSpPr txBox="1"/>
          <p:nvPr/>
        </p:nvSpPr>
        <p:spPr>
          <a:xfrm>
            <a:off x="5223994" y="4092636"/>
            <a:ext cx="111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5.0V/3A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xmlns="" id="{CDB879C7-DF10-4815-BB44-9B4EA0845EA5}"/>
              </a:ext>
            </a:extLst>
          </p:cNvPr>
          <p:cNvSpPr/>
          <p:nvPr/>
        </p:nvSpPr>
        <p:spPr>
          <a:xfrm>
            <a:off x="4410187" y="4604744"/>
            <a:ext cx="1495418" cy="100012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FPGA</a:t>
            </a:r>
            <a:endParaRPr lang="ko-KR" altLang="en-US" dirty="0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xmlns="" id="{75533DEA-F01E-45C5-ABB1-08AD72B0A0DE}"/>
              </a:ext>
            </a:extLst>
          </p:cNvPr>
          <p:cNvCxnSpPr>
            <a:cxnSpLocks/>
            <a:stCxn id="7" idx="2"/>
            <a:endCxn id="100" idx="0"/>
          </p:cNvCxnSpPr>
          <p:nvPr/>
        </p:nvCxnSpPr>
        <p:spPr>
          <a:xfrm rot="16200000" flipH="1">
            <a:off x="4489726" y="3936573"/>
            <a:ext cx="770831" cy="565510"/>
          </a:xfrm>
          <a:prstGeom prst="bentConnector3">
            <a:avLst>
              <a:gd name="adj1" fmla="val 38879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xmlns="" id="{C17BCB8B-F061-4292-A604-1F3F2F851225}"/>
              </a:ext>
            </a:extLst>
          </p:cNvPr>
          <p:cNvCxnSpPr>
            <a:cxnSpLocks/>
            <a:endCxn id="47" idx="0"/>
          </p:cNvCxnSpPr>
          <p:nvPr/>
        </p:nvCxnSpPr>
        <p:spPr>
          <a:xfrm rot="5400000">
            <a:off x="7547192" y="230383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xmlns="" id="{192074F0-CD80-4A4A-AF97-737D382EC316}"/>
              </a:ext>
            </a:extLst>
          </p:cNvPr>
          <p:cNvCxnSpPr>
            <a:cxnSpLocks/>
            <a:endCxn id="122" idx="0"/>
          </p:cNvCxnSpPr>
          <p:nvPr/>
        </p:nvCxnSpPr>
        <p:spPr>
          <a:xfrm rot="16200000" flipH="1">
            <a:off x="8813370" y="2290829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다이아몬드 119">
            <a:extLst>
              <a:ext uri="{FF2B5EF4-FFF2-40B4-BE49-F238E27FC236}">
                <a16:creationId xmlns:a16="http://schemas.microsoft.com/office/drawing/2014/main" xmlns="" id="{E331EC70-3C89-46C8-A6E5-E4A04B90336D}"/>
              </a:ext>
            </a:extLst>
          </p:cNvPr>
          <p:cNvSpPr/>
          <p:nvPr/>
        </p:nvSpPr>
        <p:spPr>
          <a:xfrm>
            <a:off x="6222099" y="4587431"/>
            <a:ext cx="1398656" cy="1201907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endParaRPr lang="ko-KR" altLang="en-US" dirty="0"/>
          </a:p>
        </p:txBody>
      </p:sp>
      <p:sp>
        <p:nvSpPr>
          <p:cNvPr id="121" name="사다리꼴 120">
            <a:extLst>
              <a:ext uri="{FF2B5EF4-FFF2-40B4-BE49-F238E27FC236}">
                <a16:creationId xmlns:a16="http://schemas.microsoft.com/office/drawing/2014/main" xmlns="" id="{14889ED4-7D5B-4880-A1E6-7C15BB01CDB8}"/>
              </a:ext>
            </a:extLst>
          </p:cNvPr>
          <p:cNvSpPr/>
          <p:nvPr/>
        </p:nvSpPr>
        <p:spPr>
          <a:xfrm>
            <a:off x="9466117" y="4652609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DSP</a:t>
            </a:r>
            <a:endParaRPr lang="ko-KR" altLang="en-US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5212B022-69CD-408A-B95F-6381DCCDC82A}"/>
              </a:ext>
            </a:extLst>
          </p:cNvPr>
          <p:cNvSpPr/>
          <p:nvPr/>
        </p:nvSpPr>
        <p:spPr>
          <a:xfrm>
            <a:off x="9103723" y="2989555"/>
            <a:ext cx="816745" cy="87888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dc/dc buck</a:t>
            </a:r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A0A2C3DB-3B8D-4747-9555-68157A5D267C}"/>
              </a:ext>
            </a:extLst>
          </p:cNvPr>
          <p:cNvSpPr txBox="1"/>
          <p:nvPr/>
        </p:nvSpPr>
        <p:spPr>
          <a:xfrm>
            <a:off x="6144651" y="3589699"/>
            <a:ext cx="9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12V/1A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E90FF9B9-C748-48E5-AF00-9544600BE9DF}"/>
              </a:ext>
            </a:extLst>
          </p:cNvPr>
          <p:cNvSpPr txBox="1"/>
          <p:nvPr/>
        </p:nvSpPr>
        <p:spPr>
          <a:xfrm>
            <a:off x="9983479" y="3643771"/>
            <a:ext cx="100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12V/5A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B3D27620-1D9C-4A5F-9CBD-114FD75C7506}"/>
              </a:ext>
            </a:extLst>
          </p:cNvPr>
          <p:cNvSpPr/>
          <p:nvPr/>
        </p:nvSpPr>
        <p:spPr>
          <a:xfrm>
            <a:off x="8041138" y="4108419"/>
            <a:ext cx="1021252" cy="864876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엔코더</a:t>
            </a:r>
            <a:endParaRPr lang="ko-KR" altLang="en-US" dirty="0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xmlns="" id="{7DE43A33-D599-4E28-BBB2-EE28C3F95A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487304" y="3909776"/>
            <a:ext cx="726256" cy="671196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xmlns="" id="{92A7F250-1717-48F9-ADD2-4FC7F8A81E20}"/>
              </a:ext>
            </a:extLst>
          </p:cNvPr>
          <p:cNvCxnSpPr>
            <a:cxnSpLocks/>
          </p:cNvCxnSpPr>
          <p:nvPr/>
        </p:nvCxnSpPr>
        <p:spPr>
          <a:xfrm rot="5400000">
            <a:off x="6887953" y="3901814"/>
            <a:ext cx="719091" cy="652143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1BAB48A8-D359-45FA-8768-DB930C7BCA68}"/>
              </a:ext>
            </a:extLst>
          </p:cNvPr>
          <p:cNvSpPr txBox="1"/>
          <p:nvPr/>
        </p:nvSpPr>
        <p:spPr>
          <a:xfrm>
            <a:off x="7705472" y="5080608"/>
            <a:ext cx="97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12V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xmlns="" id="{B9314099-6FA3-46EE-B15E-3350A49B504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7270812" y="4973295"/>
            <a:ext cx="1280952" cy="583959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027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 smtClean="0"/>
              <a:t>) – SPI2CAN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4873FF-0222-4B2C-B41F-A9BB5827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031" y="1371601"/>
            <a:ext cx="10398034" cy="860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</a:t>
            </a:r>
            <a:r>
              <a:rPr lang="en-US" altLang="ko-KR" sz="2000" dirty="0" smtClean="0"/>
              <a:t>) </a:t>
            </a:r>
            <a:r>
              <a:rPr lang="en-US" altLang="ko-KR" sz="2000" dirty="0" err="1" smtClean="0"/>
              <a:t>LoopBack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예제 구현</a:t>
            </a:r>
            <a:endParaRPr lang="en-US" altLang="ko-KR" sz="4000" dirty="0"/>
          </a:p>
          <a:p>
            <a:pPr marL="0" indent="0">
              <a:buNone/>
            </a:pPr>
            <a:endParaRPr lang="en-US" altLang="ko-KR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74058" y="1842248"/>
            <a:ext cx="11066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 - </a:t>
            </a:r>
            <a:r>
              <a:rPr lang="en-US" altLang="ko-KR" sz="2000" dirty="0" err="1" smtClean="0"/>
              <a:t>Pmod</a:t>
            </a:r>
            <a:r>
              <a:rPr lang="en-US" altLang="ko-KR" sz="2000" dirty="0" smtClean="0"/>
              <a:t> IP/interface</a:t>
            </a:r>
            <a:r>
              <a:rPr lang="ko-KR" altLang="en-US" sz="2000" dirty="0" smtClean="0"/>
              <a:t>를 사용하기 위해서는 </a:t>
            </a:r>
            <a:r>
              <a:rPr lang="en-US" altLang="ko-KR" sz="2000" dirty="0" smtClean="0"/>
              <a:t>‘</a:t>
            </a:r>
            <a:r>
              <a:rPr lang="en-US" altLang="ko-KR" sz="2000" dirty="0" err="1" smtClean="0"/>
              <a:t>Digilent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Vivado</a:t>
            </a:r>
            <a:r>
              <a:rPr lang="en-US" altLang="ko-KR" sz="2000" dirty="0" smtClean="0"/>
              <a:t> IP Library’ </a:t>
            </a:r>
            <a:r>
              <a:rPr lang="ko-KR" altLang="en-US" sz="2000" dirty="0" smtClean="0"/>
              <a:t>추가해야 함</a:t>
            </a:r>
            <a:r>
              <a:rPr lang="en-US" altLang="ko-KR" sz="2000" dirty="0" smtClean="0"/>
              <a:t>.</a:t>
            </a:r>
          </a:p>
          <a:p>
            <a:r>
              <a:rPr lang="en-US" altLang="ko-KR" sz="2000" dirty="0" smtClean="0"/>
              <a:t>    </a:t>
            </a:r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reference.digilentinc.com/learn/programmable-logic/tutorials/pmod-ips/start</a:t>
            </a:r>
            <a:endParaRPr lang="en-US" altLang="ko-KR" sz="2000" dirty="0" smtClean="0"/>
          </a:p>
          <a:p>
            <a:r>
              <a:rPr lang="en-US" altLang="ko-KR" sz="2000" dirty="0">
                <a:hlinkClick r:id="rId3"/>
              </a:rPr>
              <a:t> </a:t>
            </a:r>
            <a:r>
              <a:rPr lang="en-US" altLang="ko-KR" sz="2000" dirty="0" smtClean="0">
                <a:hlinkClick r:id="rId3"/>
              </a:rPr>
              <a:t>   https</a:t>
            </a:r>
            <a:r>
              <a:rPr lang="en-US" altLang="ko-KR" sz="2000" dirty="0">
                <a:hlinkClick r:id="rId3"/>
              </a:rPr>
              <a:t>://github.com/Digilent/vivado-library/releases?_ga=2.164760828.296189845.1555636548-932545207.1555636548</a:t>
            </a:r>
            <a:r>
              <a:rPr lang="ko-KR" altLang="en-US" sz="2000" dirty="0" smtClean="0"/>
              <a:t>  </a:t>
            </a:r>
            <a:endParaRPr lang="ko-KR" altLang="en-US" sz="20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430243" y="3165687"/>
            <a:ext cx="6805333" cy="3235178"/>
            <a:chOff x="2446243" y="3165687"/>
            <a:chExt cx="6805333" cy="323517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243" y="3165687"/>
              <a:ext cx="6805333" cy="3235178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3926541" y="5903259"/>
              <a:ext cx="11026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922494" y="3406590"/>
              <a:ext cx="110265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796554" y="4320996"/>
              <a:ext cx="5513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8519886" y="3406590"/>
            <a:ext cx="3091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/>
                <a:ea typeface="맑은 고딕"/>
              </a:rPr>
              <a:t>※ </a:t>
            </a:r>
            <a:r>
              <a:rPr lang="ko-KR" altLang="en-US" dirty="0" smtClean="0">
                <a:latin typeface="맑은 고딕"/>
                <a:ea typeface="맑은 고딕"/>
              </a:rPr>
              <a:t>다운 받은 파일 전체를 추가해야 </a:t>
            </a:r>
            <a:r>
              <a:rPr lang="en-US" altLang="ko-KR" dirty="0" smtClean="0">
                <a:latin typeface="맑은 고딕"/>
                <a:ea typeface="맑은 고딕"/>
              </a:rPr>
              <a:t>IP / interface</a:t>
            </a:r>
            <a:r>
              <a:rPr lang="ko-KR" altLang="en-US" dirty="0" smtClean="0">
                <a:latin typeface="맑은 고딕"/>
                <a:ea typeface="맑은 고딕"/>
              </a:rPr>
              <a:t>를 사용할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029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31" y="422575"/>
            <a:ext cx="9905998" cy="1105779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 상황</a:t>
            </a:r>
            <a:r>
              <a:rPr lang="en-US" altLang="ko-KR" dirty="0"/>
              <a:t>(4</a:t>
            </a:r>
            <a:r>
              <a:rPr lang="ko-KR" altLang="en-US" dirty="0"/>
              <a:t>주차</a:t>
            </a:r>
            <a:r>
              <a:rPr lang="en-US" altLang="ko-KR" dirty="0" smtClean="0"/>
              <a:t>) – SPI2CAN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4059" y="1627096"/>
            <a:ext cx="1043491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2) </a:t>
            </a:r>
            <a:r>
              <a:rPr lang="ko-KR" altLang="en-US" sz="2000" dirty="0"/>
              <a:t>다음 주 </a:t>
            </a:r>
            <a:r>
              <a:rPr lang="ko-KR" altLang="en-US" sz="2000" dirty="0" smtClean="0"/>
              <a:t>과제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 SDK</a:t>
            </a:r>
            <a:r>
              <a:rPr lang="ko-KR" altLang="en-US" sz="2000" dirty="0" smtClean="0"/>
              <a:t>로 구현된 예제를 </a:t>
            </a:r>
            <a:r>
              <a:rPr lang="en-US" altLang="ko-KR" sz="2000" dirty="0" err="1" smtClean="0"/>
              <a:t>petalinux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버전으로 변환하기 위해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en-US" altLang="ko-KR" sz="2000" dirty="0" err="1" smtClean="0"/>
              <a:t>PmodCAN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내부 </a:t>
            </a:r>
            <a:r>
              <a:rPr lang="en-US" altLang="ko-KR" sz="2000" dirty="0" smtClean="0"/>
              <a:t>IC mcp25625 SPI </a:t>
            </a:r>
            <a:r>
              <a:rPr lang="ko-KR" altLang="en-US" sz="2000" dirty="0" smtClean="0"/>
              <a:t>프로토콜 분석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smtClean="0"/>
              <a:t>예제 </a:t>
            </a:r>
            <a:r>
              <a:rPr lang="en-US" altLang="ko-KR" sz="2000" dirty="0" smtClean="0"/>
              <a:t>SPI </a:t>
            </a:r>
            <a:r>
              <a:rPr lang="ko-KR" altLang="en-US" sz="2000" dirty="0" smtClean="0"/>
              <a:t>함수 분석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SPI </a:t>
            </a:r>
            <a:r>
              <a:rPr lang="ko-KR" altLang="en-US" sz="2000" dirty="0" smtClean="0"/>
              <a:t>디바이스 드라이버 분석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선택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</a:t>
            </a:r>
            <a:r>
              <a:rPr lang="ko-KR" altLang="en-US" sz="2000" dirty="0" err="1" smtClean="0"/>
              <a:t>리눅스</a:t>
            </a:r>
            <a:r>
              <a:rPr lang="ko-KR" altLang="en-US" sz="2000" dirty="0" smtClean="0"/>
              <a:t> 시스템 프로그래밍 복습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- User-App </a:t>
            </a:r>
            <a:r>
              <a:rPr lang="ko-KR" altLang="en-US" sz="2000" dirty="0" smtClean="0"/>
              <a:t>작성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541699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3D772B-8247-4380-A651-D22BC5CCE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866021"/>
            <a:ext cx="9905998" cy="1144968"/>
          </a:xfrm>
        </p:spPr>
        <p:txBody>
          <a:bodyPr/>
          <a:lstStyle/>
          <a:p>
            <a:r>
              <a:rPr lang="en-US" altLang="ko-KR" dirty="0">
                <a:latin typeface="맑은 고딕"/>
              </a:rPr>
              <a:t>• </a:t>
            </a:r>
            <a:r>
              <a:rPr lang="ko-KR" altLang="en-US" dirty="0"/>
              <a:t>프로젝트 진행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</a:t>
            </a:r>
            <a:r>
              <a:rPr lang="ko-KR" altLang="en-US" dirty="0"/>
              <a:t> 상황</a:t>
            </a:r>
            <a:r>
              <a:rPr lang="en-US" altLang="ko-KR" dirty="0" smtClean="0"/>
              <a:t>(4</a:t>
            </a:r>
            <a:r>
              <a:rPr lang="ko-KR" altLang="en-US" dirty="0" smtClean="0"/>
              <a:t>주차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3995664" y="12583"/>
            <a:ext cx="4461924" cy="6858000"/>
            <a:chOff x="3865038" y="12583"/>
            <a:chExt cx="4461924" cy="6858000"/>
          </a:xfrm>
        </p:grpSpPr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9C3223E9-378A-4B2F-AF67-0FA25780D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5038" y="12583"/>
              <a:ext cx="4461924" cy="6858000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5" name="사각형: 둥근 모서리 4">
              <a:extLst>
                <a:ext uri="{FF2B5EF4-FFF2-40B4-BE49-F238E27FC236}">
                  <a16:creationId xmlns="" xmlns:a16="http://schemas.microsoft.com/office/drawing/2014/main" id="{10C51030-8C8C-41AF-AD75-56E2E73A59BA}"/>
                </a:ext>
              </a:extLst>
            </p:cNvPr>
            <p:cNvSpPr/>
            <p:nvPr/>
          </p:nvSpPr>
          <p:spPr>
            <a:xfrm>
              <a:off x="4219662" y="2063692"/>
              <a:ext cx="738232" cy="19294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="" xmlns:a16="http://schemas.microsoft.com/office/drawing/2014/main" id="{896BB406-7FB8-46B2-8E9B-40BE63897AF5}"/>
                </a:ext>
              </a:extLst>
            </p:cNvPr>
            <p:cNvSpPr/>
            <p:nvPr/>
          </p:nvSpPr>
          <p:spPr>
            <a:xfrm>
              <a:off x="4219662" y="1057672"/>
              <a:ext cx="1325461" cy="25372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="" xmlns:a16="http://schemas.microsoft.com/office/drawing/2014/main" id="{A88A98A1-1D84-463A-8210-765BC62898E3}"/>
                </a:ext>
              </a:extLst>
            </p:cNvPr>
            <p:cNvSpPr/>
            <p:nvPr/>
          </p:nvSpPr>
          <p:spPr>
            <a:xfrm>
              <a:off x="4219662" y="4767953"/>
              <a:ext cx="738232" cy="19294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585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통신 네트워크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4607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다리꼴 27">
            <a:extLst>
              <a:ext uri="{FF2B5EF4-FFF2-40B4-BE49-F238E27FC236}">
                <a16:creationId xmlns:a16="http://schemas.microsoft.com/office/drawing/2014/main" xmlns="" id="{416A5A02-5ABA-4156-87B9-93D4407B0167}"/>
              </a:ext>
            </a:extLst>
          </p:cNvPr>
          <p:cNvSpPr/>
          <p:nvPr/>
        </p:nvSpPr>
        <p:spPr>
          <a:xfrm>
            <a:off x="1575470" y="3371227"/>
            <a:ext cx="1427949" cy="904645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DSP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sz="1600" dirty="0" err="1"/>
              <a:t>USBtoCAN</a:t>
            </a:r>
            <a:r>
              <a:rPr lang="en-US" altLang="ko-KR" sz="1600" dirty="0"/>
              <a:t>)</a:t>
            </a:r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928D0EFB-ED56-4AE6-A42C-DDF4AAC80A09}"/>
              </a:ext>
            </a:extLst>
          </p:cNvPr>
          <p:cNvSpPr/>
          <p:nvPr/>
        </p:nvSpPr>
        <p:spPr>
          <a:xfrm>
            <a:off x="9188348" y="3371227"/>
            <a:ext cx="1495418" cy="90464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FPGA</a:t>
            </a:r>
          </a:p>
          <a:p>
            <a:pPr algn="ctr"/>
            <a:r>
              <a:rPr lang="en-US" altLang="ko-KR" dirty="0"/>
              <a:t>(</a:t>
            </a:r>
            <a:r>
              <a:rPr lang="en-US" altLang="ko-KR" dirty="0" err="1"/>
              <a:t>pmod</a:t>
            </a:r>
            <a:r>
              <a:rPr lang="en-US" altLang="ko-KR" dirty="0"/>
              <a:t> CAN)</a:t>
            </a:r>
            <a:endParaRPr lang="ko-KR" altLang="en-US" dirty="0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xmlns="" id="{B4DEBDF1-8D80-41B5-AE62-B51AE1D4DB3F}"/>
              </a:ext>
            </a:extLst>
          </p:cNvPr>
          <p:cNvSpPr/>
          <p:nvPr/>
        </p:nvSpPr>
        <p:spPr>
          <a:xfrm>
            <a:off x="5212930" y="3161716"/>
            <a:ext cx="1765907" cy="1323668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endParaRPr lang="ko-KR" altLang="en-US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33CD0496-0346-4DC9-8B53-0936085391E6}"/>
              </a:ext>
            </a:extLst>
          </p:cNvPr>
          <p:cNvCxnSpPr>
            <a:cxnSpLocks/>
          </p:cNvCxnSpPr>
          <p:nvPr/>
        </p:nvCxnSpPr>
        <p:spPr>
          <a:xfrm flipH="1">
            <a:off x="7182860" y="3732613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A5684918-4B2A-42EB-8015-D29D9B512B8A}"/>
              </a:ext>
            </a:extLst>
          </p:cNvPr>
          <p:cNvCxnSpPr>
            <a:cxnSpLocks/>
          </p:cNvCxnSpPr>
          <p:nvPr/>
        </p:nvCxnSpPr>
        <p:spPr>
          <a:xfrm>
            <a:off x="7182859" y="3867768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6A8E544-F3C4-4C08-A6A9-CFEAB98653A9}"/>
              </a:ext>
            </a:extLst>
          </p:cNvPr>
          <p:cNvSpPr txBox="1"/>
          <p:nvPr/>
        </p:nvSpPr>
        <p:spPr>
          <a:xfrm>
            <a:off x="7844272" y="3906540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7D357539-97FD-4D07-AE24-524EA817A8E1}"/>
              </a:ext>
            </a:extLst>
          </p:cNvPr>
          <p:cNvSpPr/>
          <p:nvPr/>
        </p:nvSpPr>
        <p:spPr>
          <a:xfrm>
            <a:off x="1652616" y="2108381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13C4B82F-9555-4FC7-AFD8-72DDE2EE0B26}"/>
              </a:ext>
            </a:extLst>
          </p:cNvPr>
          <p:cNvSpPr/>
          <p:nvPr/>
        </p:nvSpPr>
        <p:spPr>
          <a:xfrm>
            <a:off x="1800253" y="5030237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Lidar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0D4DCBBC-7455-45B3-876E-12F73D46AE56}"/>
              </a:ext>
            </a:extLst>
          </p:cNvPr>
          <p:cNvSpPr txBox="1"/>
          <p:nvPr/>
        </p:nvSpPr>
        <p:spPr>
          <a:xfrm>
            <a:off x="2927508" y="2177996"/>
            <a:ext cx="547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9FECC82B-8378-4DC2-A25D-18852582CB61}"/>
              </a:ext>
            </a:extLst>
          </p:cNvPr>
          <p:cNvSpPr/>
          <p:nvPr/>
        </p:nvSpPr>
        <p:spPr>
          <a:xfrm>
            <a:off x="9297085" y="1873521"/>
            <a:ext cx="1277944" cy="8485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Garmin Lidar</a:t>
            </a:r>
            <a:endParaRPr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DE0B40A3-1524-4AE7-BE20-59E07F0DF9CE}"/>
              </a:ext>
            </a:extLst>
          </p:cNvPr>
          <p:cNvCxnSpPr>
            <a:cxnSpLocks/>
          </p:cNvCxnSpPr>
          <p:nvPr/>
        </p:nvCxnSpPr>
        <p:spPr>
          <a:xfrm>
            <a:off x="9876811" y="2827527"/>
            <a:ext cx="0" cy="45543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B9B03450-A3D5-4E70-B687-699E1753B192}"/>
              </a:ext>
            </a:extLst>
          </p:cNvPr>
          <p:cNvCxnSpPr>
            <a:cxnSpLocks/>
          </p:cNvCxnSpPr>
          <p:nvPr/>
        </p:nvCxnSpPr>
        <p:spPr>
          <a:xfrm flipV="1">
            <a:off x="10021024" y="2767669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0FB50FD-B077-4578-8CD0-D926A02D8EB4}"/>
              </a:ext>
            </a:extLst>
          </p:cNvPr>
          <p:cNvSpPr txBox="1"/>
          <p:nvPr/>
        </p:nvSpPr>
        <p:spPr>
          <a:xfrm>
            <a:off x="10081237" y="2812362"/>
            <a:ext cx="6025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I2C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83645738-C772-49DB-A582-C63D850FCD4F}"/>
              </a:ext>
            </a:extLst>
          </p:cNvPr>
          <p:cNvCxnSpPr>
            <a:cxnSpLocks/>
          </p:cNvCxnSpPr>
          <p:nvPr/>
        </p:nvCxnSpPr>
        <p:spPr>
          <a:xfrm flipH="1">
            <a:off x="3099866" y="3699932"/>
            <a:ext cx="18851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685C065B-D70C-438D-A37A-88124F8FF396}"/>
              </a:ext>
            </a:extLst>
          </p:cNvPr>
          <p:cNvCxnSpPr>
            <a:cxnSpLocks/>
          </p:cNvCxnSpPr>
          <p:nvPr/>
        </p:nvCxnSpPr>
        <p:spPr>
          <a:xfrm>
            <a:off x="3099865" y="3835087"/>
            <a:ext cx="188512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99BDCD1-53F1-4B22-A0B2-E1FF2E90A36E}"/>
              </a:ext>
            </a:extLst>
          </p:cNvPr>
          <p:cNvSpPr txBox="1"/>
          <p:nvPr/>
        </p:nvSpPr>
        <p:spPr>
          <a:xfrm>
            <a:off x="3694808" y="3890303"/>
            <a:ext cx="161261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xmlns="" id="{69854C6A-C815-438C-9F73-3C353252D42B}"/>
              </a:ext>
            </a:extLst>
          </p:cNvPr>
          <p:cNvCxnSpPr>
            <a:cxnSpLocks/>
          </p:cNvCxnSpPr>
          <p:nvPr/>
        </p:nvCxnSpPr>
        <p:spPr>
          <a:xfrm>
            <a:off x="2219552" y="2832428"/>
            <a:ext cx="0" cy="45543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9E63BEF5-4128-4CE7-8655-E15FBCA65F23}"/>
              </a:ext>
            </a:extLst>
          </p:cNvPr>
          <p:cNvCxnSpPr>
            <a:cxnSpLocks/>
          </p:cNvCxnSpPr>
          <p:nvPr/>
        </p:nvCxnSpPr>
        <p:spPr>
          <a:xfrm flipV="1">
            <a:off x="2363765" y="2772570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7EB4742-71D9-470A-93FE-1EEBA3B1B566}"/>
              </a:ext>
            </a:extLst>
          </p:cNvPr>
          <p:cNvSpPr txBox="1"/>
          <p:nvPr/>
        </p:nvSpPr>
        <p:spPr>
          <a:xfrm>
            <a:off x="2395776" y="2846631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7975ADF3-AC47-4E31-BE1D-1A51EE7B8957}"/>
              </a:ext>
            </a:extLst>
          </p:cNvPr>
          <p:cNvCxnSpPr>
            <a:cxnSpLocks/>
          </p:cNvCxnSpPr>
          <p:nvPr/>
        </p:nvCxnSpPr>
        <p:spPr>
          <a:xfrm>
            <a:off x="2187541" y="4460952"/>
            <a:ext cx="0" cy="45543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xmlns="" id="{A674770B-1E0F-4C13-85AF-4AF07737C800}"/>
              </a:ext>
            </a:extLst>
          </p:cNvPr>
          <p:cNvCxnSpPr>
            <a:cxnSpLocks/>
          </p:cNvCxnSpPr>
          <p:nvPr/>
        </p:nvCxnSpPr>
        <p:spPr>
          <a:xfrm flipV="1">
            <a:off x="2331754" y="4401094"/>
            <a:ext cx="0" cy="49810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21090CF-1909-48D6-BF31-DF944BB03609}"/>
              </a:ext>
            </a:extLst>
          </p:cNvPr>
          <p:cNvSpPr txBox="1"/>
          <p:nvPr/>
        </p:nvSpPr>
        <p:spPr>
          <a:xfrm>
            <a:off x="2363765" y="4475155"/>
            <a:ext cx="9548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UART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44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TMDX570LC43HDK(MCU)</a:t>
            </a:r>
            <a:r>
              <a:rPr lang="ko-KR" altLang="en-US" dirty="0"/>
              <a:t>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503515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다이아몬드 119">
            <a:extLst>
              <a:ext uri="{FF2B5EF4-FFF2-40B4-BE49-F238E27FC236}">
                <a16:creationId xmlns:a16="http://schemas.microsoft.com/office/drawing/2014/main" xmlns="" id="{E331EC70-3C89-46C8-A6E5-E4A04B90336D}"/>
              </a:ext>
            </a:extLst>
          </p:cNvPr>
          <p:cNvSpPr/>
          <p:nvPr/>
        </p:nvSpPr>
        <p:spPr>
          <a:xfrm>
            <a:off x="5824792" y="1769245"/>
            <a:ext cx="3757357" cy="4107680"/>
          </a:xfrm>
          <a:prstGeom prst="diamon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MCU(TMS570)-</a:t>
            </a:r>
            <a:r>
              <a:rPr lang="en-US" altLang="ko-KR" dirty="0" err="1"/>
              <a:t>FreeRTOS</a:t>
            </a:r>
            <a:r>
              <a:rPr lang="ko-KR" altLang="en-US" dirty="0"/>
              <a:t>사용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84AC6EBE-A06E-41DF-B070-291334C6A4A9}"/>
              </a:ext>
            </a:extLst>
          </p:cNvPr>
          <p:cNvSpPr/>
          <p:nvPr/>
        </p:nvSpPr>
        <p:spPr>
          <a:xfrm>
            <a:off x="1214801" y="2740360"/>
            <a:ext cx="1276350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BLDC</a:t>
            </a:r>
            <a:r>
              <a:rPr lang="ko-KR" altLang="en-US" dirty="0"/>
              <a:t> 모터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E229C420-7207-4672-8974-BB0362C60C9A}"/>
              </a:ext>
            </a:extLst>
          </p:cNvPr>
          <p:cNvSpPr/>
          <p:nvPr/>
        </p:nvSpPr>
        <p:spPr>
          <a:xfrm>
            <a:off x="2714070" y="5245429"/>
            <a:ext cx="1652588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MPU9250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FACC21A8-AB8E-406F-B7FF-4A16FF9DEA2E}"/>
              </a:ext>
            </a:extLst>
          </p:cNvPr>
          <p:cNvSpPr/>
          <p:nvPr/>
        </p:nvSpPr>
        <p:spPr>
          <a:xfrm>
            <a:off x="1366523" y="3955230"/>
            <a:ext cx="1400174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LED</a:t>
            </a:r>
            <a:r>
              <a:rPr lang="ko-KR" altLang="en-US" dirty="0"/>
              <a:t>제어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4CC1B726-6A39-4038-87A4-C874DA807CFE}"/>
              </a:ext>
            </a:extLst>
          </p:cNvPr>
          <p:cNvSpPr/>
          <p:nvPr/>
        </p:nvSpPr>
        <p:spPr>
          <a:xfrm>
            <a:off x="4286705" y="1497424"/>
            <a:ext cx="1563101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서보모터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12DAD01F-A52B-4690-8219-62F0FA460E3E}"/>
              </a:ext>
            </a:extLst>
          </p:cNvPr>
          <p:cNvSpPr/>
          <p:nvPr/>
        </p:nvSpPr>
        <p:spPr>
          <a:xfrm>
            <a:off x="2564828" y="2026472"/>
            <a:ext cx="1276350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타이머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59C7C20-0C47-460B-8AD6-EB48904C8E53}"/>
              </a:ext>
            </a:extLst>
          </p:cNvPr>
          <p:cNvCxnSpPr>
            <a:cxnSpLocks/>
          </p:cNvCxnSpPr>
          <p:nvPr/>
        </p:nvCxnSpPr>
        <p:spPr>
          <a:xfrm flipH="1" flipV="1">
            <a:off x="4461589" y="5443107"/>
            <a:ext cx="2454116" cy="2181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092C2A01-36CD-4722-B593-3B5E5E6F9246}"/>
              </a:ext>
            </a:extLst>
          </p:cNvPr>
          <p:cNvCxnSpPr>
            <a:cxnSpLocks/>
          </p:cNvCxnSpPr>
          <p:nvPr/>
        </p:nvCxnSpPr>
        <p:spPr>
          <a:xfrm flipH="1">
            <a:off x="2876550" y="4362431"/>
            <a:ext cx="309154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B542CF7F-8E7A-4354-862F-7DEB033DA4CC}"/>
              </a:ext>
            </a:extLst>
          </p:cNvPr>
          <p:cNvCxnSpPr>
            <a:cxnSpLocks/>
          </p:cNvCxnSpPr>
          <p:nvPr/>
        </p:nvCxnSpPr>
        <p:spPr>
          <a:xfrm flipH="1">
            <a:off x="2609851" y="3072750"/>
            <a:ext cx="3540589" cy="1648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CDAB76C4-D0AE-493D-BDDD-C81481D3DA95}"/>
              </a:ext>
            </a:extLst>
          </p:cNvPr>
          <p:cNvCxnSpPr>
            <a:cxnSpLocks/>
          </p:cNvCxnSpPr>
          <p:nvPr/>
        </p:nvCxnSpPr>
        <p:spPr>
          <a:xfrm flipH="1" flipV="1">
            <a:off x="3924300" y="2467955"/>
            <a:ext cx="2757550" cy="378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C0F59029-3004-45ED-A8E1-251F07FA3606}"/>
              </a:ext>
            </a:extLst>
          </p:cNvPr>
          <p:cNvCxnSpPr>
            <a:cxnSpLocks/>
          </p:cNvCxnSpPr>
          <p:nvPr/>
        </p:nvCxnSpPr>
        <p:spPr>
          <a:xfrm flipH="1">
            <a:off x="5953125" y="1854235"/>
            <a:ext cx="150495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9A145E3-DC84-4315-885B-8020343BB653}"/>
              </a:ext>
            </a:extLst>
          </p:cNvPr>
          <p:cNvSpPr txBox="1"/>
          <p:nvPr/>
        </p:nvSpPr>
        <p:spPr>
          <a:xfrm>
            <a:off x="6641431" y="1841806"/>
            <a:ext cx="70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PWM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5A78FFC7-A190-46A8-846C-F4F316A90972}"/>
              </a:ext>
            </a:extLst>
          </p:cNvPr>
          <p:cNvSpPr txBox="1"/>
          <p:nvPr/>
        </p:nvSpPr>
        <p:spPr>
          <a:xfrm>
            <a:off x="5068256" y="2467955"/>
            <a:ext cx="88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N2HET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E7DD244-477D-467D-BB32-C09DD71C1FD2}"/>
              </a:ext>
            </a:extLst>
          </p:cNvPr>
          <p:cNvSpPr txBox="1"/>
          <p:nvPr/>
        </p:nvSpPr>
        <p:spPr>
          <a:xfrm>
            <a:off x="4109226" y="3060583"/>
            <a:ext cx="704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PWM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51E62DCE-D08F-4C6C-B3D0-CF5C5B7E8DDA}"/>
              </a:ext>
            </a:extLst>
          </p:cNvPr>
          <p:cNvSpPr txBox="1"/>
          <p:nvPr/>
        </p:nvSpPr>
        <p:spPr>
          <a:xfrm>
            <a:off x="3847539" y="4344774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PWM/GPIO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43BE594-125C-4E2A-9D19-5593FED3605D}"/>
              </a:ext>
            </a:extLst>
          </p:cNvPr>
          <p:cNvSpPr txBox="1"/>
          <p:nvPr/>
        </p:nvSpPr>
        <p:spPr>
          <a:xfrm>
            <a:off x="5876232" y="5464918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I2C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A188FF61-DA40-42AE-A953-12E302F55C9B}"/>
              </a:ext>
            </a:extLst>
          </p:cNvPr>
          <p:cNvSpPr/>
          <p:nvPr/>
        </p:nvSpPr>
        <p:spPr>
          <a:xfrm>
            <a:off x="3212591" y="3374537"/>
            <a:ext cx="1400174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디버깅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xmlns="" id="{9939FCC1-F2EE-4F56-900E-BEEEF6340D0E}"/>
              </a:ext>
            </a:extLst>
          </p:cNvPr>
          <p:cNvCxnSpPr>
            <a:cxnSpLocks/>
          </p:cNvCxnSpPr>
          <p:nvPr/>
        </p:nvCxnSpPr>
        <p:spPr>
          <a:xfrm flipH="1">
            <a:off x="4721715" y="3673364"/>
            <a:ext cx="922627" cy="1688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F33F65-CAB8-41C8-8DDA-6F86D3A97D4E}"/>
              </a:ext>
            </a:extLst>
          </p:cNvPr>
          <p:cNvSpPr txBox="1"/>
          <p:nvPr/>
        </p:nvSpPr>
        <p:spPr>
          <a:xfrm>
            <a:off x="4950616" y="3715295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SCI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B00EC737-7707-4C7F-B8FA-DC4AF0443EAF}"/>
              </a:ext>
            </a:extLst>
          </p:cNvPr>
          <p:cNvCxnSpPr>
            <a:cxnSpLocks/>
          </p:cNvCxnSpPr>
          <p:nvPr/>
        </p:nvCxnSpPr>
        <p:spPr>
          <a:xfrm flipH="1">
            <a:off x="3203003" y="5095586"/>
            <a:ext cx="3438429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60F62023-FC6F-456F-B6A4-4364329D76DD}"/>
              </a:ext>
            </a:extLst>
          </p:cNvPr>
          <p:cNvSpPr/>
          <p:nvPr/>
        </p:nvSpPr>
        <p:spPr>
          <a:xfrm>
            <a:off x="881162" y="4876216"/>
            <a:ext cx="1885535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RF</a:t>
            </a:r>
            <a:r>
              <a:rPr lang="ko-KR" altLang="en-US" dirty="0"/>
              <a:t>송수신기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6472721-A46F-4497-B9A3-4B0415E90ED7}"/>
              </a:ext>
            </a:extLst>
          </p:cNvPr>
          <p:cNvSpPr txBox="1"/>
          <p:nvPr/>
        </p:nvSpPr>
        <p:spPr>
          <a:xfrm>
            <a:off x="5742048" y="5073775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eCAP</a:t>
            </a:r>
            <a:endParaRPr lang="en-US" altLang="ko-KR" dirty="0">
              <a:solidFill>
                <a:schemeClr val="bg1"/>
              </a:solidFill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3548E36B-D281-4DB2-AFDF-C54B858ED716}"/>
              </a:ext>
            </a:extLst>
          </p:cNvPr>
          <p:cNvCxnSpPr>
            <a:cxnSpLocks/>
          </p:cNvCxnSpPr>
          <p:nvPr/>
        </p:nvCxnSpPr>
        <p:spPr>
          <a:xfrm flipV="1">
            <a:off x="9097759" y="2834446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F8196B78-1B24-4FDE-8976-2C4767ABFF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44907" y="4797484"/>
            <a:ext cx="194965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9C5E1803-0DA9-4C20-81AC-B9A7007B179E}"/>
              </a:ext>
            </a:extLst>
          </p:cNvPr>
          <p:cNvSpPr txBox="1"/>
          <p:nvPr/>
        </p:nvSpPr>
        <p:spPr>
          <a:xfrm>
            <a:off x="9790250" y="3558562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48A31ECA-FA7F-4D15-A2DD-FB3EB4E6FEB9}"/>
              </a:ext>
            </a:extLst>
          </p:cNvPr>
          <p:cNvSpPr/>
          <p:nvPr/>
        </p:nvSpPr>
        <p:spPr>
          <a:xfrm>
            <a:off x="4522722" y="5569248"/>
            <a:ext cx="1276350" cy="8144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엔코더</a:t>
            </a:r>
            <a:endParaRPr lang="ko-KR" altLang="en-US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B935EE34-594A-49D8-8DCA-D65BD5D0CA3C}"/>
              </a:ext>
            </a:extLst>
          </p:cNvPr>
          <p:cNvCxnSpPr>
            <a:cxnSpLocks/>
          </p:cNvCxnSpPr>
          <p:nvPr/>
        </p:nvCxnSpPr>
        <p:spPr>
          <a:xfrm flipH="1">
            <a:off x="5876232" y="5876925"/>
            <a:ext cx="146992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FB0898B5-9BE8-44C2-AD10-A203ABAA188B}"/>
              </a:ext>
            </a:extLst>
          </p:cNvPr>
          <p:cNvSpPr txBox="1"/>
          <p:nvPr/>
        </p:nvSpPr>
        <p:spPr>
          <a:xfrm>
            <a:off x="6435773" y="5919600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eQEP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661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TMDSEVM572X(DSP)</a:t>
            </a:r>
            <a:r>
              <a:rPr lang="ko-KR" altLang="en-US" dirty="0"/>
              <a:t>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3018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C0F59029-3004-45ED-A8E1-251F07FA3606}"/>
              </a:ext>
            </a:extLst>
          </p:cNvPr>
          <p:cNvCxnSpPr>
            <a:cxnSpLocks/>
          </p:cNvCxnSpPr>
          <p:nvPr/>
        </p:nvCxnSpPr>
        <p:spPr>
          <a:xfrm>
            <a:off x="4902881" y="2246512"/>
            <a:ext cx="0" cy="409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3548E36B-D281-4DB2-AFDF-C54B858ED716}"/>
              </a:ext>
            </a:extLst>
          </p:cNvPr>
          <p:cNvCxnSpPr>
            <a:cxnSpLocks/>
          </p:cNvCxnSpPr>
          <p:nvPr/>
        </p:nvCxnSpPr>
        <p:spPr>
          <a:xfrm flipV="1">
            <a:off x="8631759" y="3439087"/>
            <a:ext cx="1688339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xmlns="" id="{F8196B78-1B24-4FDE-8976-2C4767ABFF60}"/>
              </a:ext>
            </a:extLst>
          </p:cNvPr>
          <p:cNvCxnSpPr>
            <a:cxnSpLocks/>
          </p:cNvCxnSpPr>
          <p:nvPr/>
        </p:nvCxnSpPr>
        <p:spPr>
          <a:xfrm flipH="1">
            <a:off x="8631760" y="4786023"/>
            <a:ext cx="16883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9C5E1803-0DA9-4C20-81AC-B9A7007B179E}"/>
              </a:ext>
            </a:extLst>
          </p:cNvPr>
          <p:cNvSpPr txBox="1"/>
          <p:nvPr/>
        </p:nvSpPr>
        <p:spPr>
          <a:xfrm>
            <a:off x="9140515" y="3878277"/>
            <a:ext cx="138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xmlns="" id="{EBE0A9A1-3F69-4F78-BD10-B101EFD8F991}"/>
              </a:ext>
            </a:extLst>
          </p:cNvPr>
          <p:cNvSpPr/>
          <p:nvPr/>
        </p:nvSpPr>
        <p:spPr>
          <a:xfrm>
            <a:off x="4247892" y="2742305"/>
            <a:ext cx="3696216" cy="3010608"/>
          </a:xfrm>
          <a:prstGeom prst="trapezoi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DSP(AM572x)-</a:t>
            </a:r>
            <a:r>
              <a:rPr lang="en-US" altLang="ko-KR" dirty="0" err="1"/>
              <a:t>USBtoCAN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8C8584F-66D4-441C-8F17-22E0EA3BCF1B}"/>
              </a:ext>
            </a:extLst>
          </p:cNvPr>
          <p:cNvSpPr txBox="1"/>
          <p:nvPr/>
        </p:nvSpPr>
        <p:spPr>
          <a:xfrm>
            <a:off x="5125372" y="2273473"/>
            <a:ext cx="97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99DC84F7-E2CD-43B4-B4FF-BB9E6057EAF0}"/>
              </a:ext>
            </a:extLst>
          </p:cNvPr>
          <p:cNvCxnSpPr>
            <a:cxnSpLocks/>
          </p:cNvCxnSpPr>
          <p:nvPr/>
        </p:nvCxnSpPr>
        <p:spPr>
          <a:xfrm rot="10800000">
            <a:off x="5047282" y="2210852"/>
            <a:ext cx="0" cy="409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8A1FD87-EB89-4546-BA0B-BCE8B2CE970F}"/>
              </a:ext>
            </a:extLst>
          </p:cNvPr>
          <p:cNvSpPr/>
          <p:nvPr/>
        </p:nvSpPr>
        <p:spPr>
          <a:xfrm>
            <a:off x="4404409" y="1542263"/>
            <a:ext cx="1228725" cy="5966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USB 3.0 CAMERA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0370F30-12C0-41FD-86F3-5F47530AA1B1}"/>
              </a:ext>
            </a:extLst>
          </p:cNvPr>
          <p:cNvSpPr txBox="1"/>
          <p:nvPr/>
        </p:nvSpPr>
        <p:spPr>
          <a:xfrm>
            <a:off x="5633134" y="1617587"/>
            <a:ext cx="547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4AEF9E5A-F6EB-4755-B44A-1B2E6C2558B8}"/>
              </a:ext>
            </a:extLst>
          </p:cNvPr>
          <p:cNvSpPr/>
          <p:nvPr/>
        </p:nvSpPr>
        <p:spPr>
          <a:xfrm>
            <a:off x="6558868" y="1470286"/>
            <a:ext cx="933450" cy="740566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Lidar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2D2492D5-8222-497C-BC03-21C39BBA03D7}"/>
              </a:ext>
            </a:extLst>
          </p:cNvPr>
          <p:cNvCxnSpPr>
            <a:cxnSpLocks/>
          </p:cNvCxnSpPr>
          <p:nvPr/>
        </p:nvCxnSpPr>
        <p:spPr>
          <a:xfrm>
            <a:off x="6927200" y="2233230"/>
            <a:ext cx="0" cy="409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32DF30D-9754-45E0-9756-D2B9D51CDA43}"/>
              </a:ext>
            </a:extLst>
          </p:cNvPr>
          <p:cNvSpPr txBox="1"/>
          <p:nvPr/>
        </p:nvSpPr>
        <p:spPr>
          <a:xfrm>
            <a:off x="7173714" y="2255736"/>
            <a:ext cx="1156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USB(UART)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D5E24C3F-1D4F-4C4B-825B-D1E1DC0AA2B2}"/>
              </a:ext>
            </a:extLst>
          </p:cNvPr>
          <p:cNvCxnSpPr>
            <a:cxnSpLocks/>
          </p:cNvCxnSpPr>
          <p:nvPr/>
        </p:nvCxnSpPr>
        <p:spPr>
          <a:xfrm rot="10800000">
            <a:off x="7105157" y="2233230"/>
            <a:ext cx="0" cy="40957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81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ZYBO_Z7(FPGA)</a:t>
            </a:r>
            <a:r>
              <a:rPr lang="ko-KR" altLang="en-US" dirty="0"/>
              <a:t>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03019" y="1418907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CDAB76C4-D0AE-493D-BDDD-C81481D3DA95}"/>
              </a:ext>
            </a:extLst>
          </p:cNvPr>
          <p:cNvCxnSpPr>
            <a:cxnSpLocks/>
          </p:cNvCxnSpPr>
          <p:nvPr/>
        </p:nvCxnSpPr>
        <p:spPr>
          <a:xfrm flipH="1">
            <a:off x="2898310" y="3770759"/>
            <a:ext cx="1610500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E7DD244-477D-467D-BB32-C09DD71C1FD2}"/>
              </a:ext>
            </a:extLst>
          </p:cNvPr>
          <p:cNvSpPr txBox="1"/>
          <p:nvPr/>
        </p:nvSpPr>
        <p:spPr>
          <a:xfrm>
            <a:off x="3376303" y="4111927"/>
            <a:ext cx="156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CAN</a:t>
            </a: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3548E36B-D281-4DB2-AFDF-C54B858ED716}"/>
              </a:ext>
            </a:extLst>
          </p:cNvPr>
          <p:cNvCxnSpPr>
            <a:cxnSpLocks/>
          </p:cNvCxnSpPr>
          <p:nvPr/>
        </p:nvCxnSpPr>
        <p:spPr>
          <a:xfrm flipV="1">
            <a:off x="2898310" y="4017852"/>
            <a:ext cx="1610500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A990E42E-18AF-499F-B5F3-8D0DC2D0AFB3}"/>
              </a:ext>
            </a:extLst>
          </p:cNvPr>
          <p:cNvSpPr/>
          <p:nvPr/>
        </p:nvSpPr>
        <p:spPr>
          <a:xfrm>
            <a:off x="4826796" y="3033447"/>
            <a:ext cx="2535229" cy="18817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FPGA(XC7Z010)-  </a:t>
            </a:r>
            <a:r>
              <a:rPr lang="en-US" altLang="ko-KR" dirty="0" err="1"/>
              <a:t>Pmod</a:t>
            </a:r>
            <a:r>
              <a:rPr lang="en-US" altLang="ko-KR" dirty="0"/>
              <a:t> CAN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31796300-7EA3-4695-93AD-D1E6B4E981E8}"/>
              </a:ext>
            </a:extLst>
          </p:cNvPr>
          <p:cNvCxnSpPr>
            <a:cxnSpLocks/>
          </p:cNvCxnSpPr>
          <p:nvPr/>
        </p:nvCxnSpPr>
        <p:spPr>
          <a:xfrm flipH="1" flipV="1">
            <a:off x="7567982" y="3843579"/>
            <a:ext cx="1586318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DEC187B4-EB13-40E5-886D-E779C37E0846}"/>
              </a:ext>
            </a:extLst>
          </p:cNvPr>
          <p:cNvSpPr txBox="1"/>
          <p:nvPr/>
        </p:nvSpPr>
        <p:spPr>
          <a:xfrm>
            <a:off x="8104035" y="4175404"/>
            <a:ext cx="75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I2C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6394BE43-331B-4A48-BD8F-1F5038682185}"/>
              </a:ext>
            </a:extLst>
          </p:cNvPr>
          <p:cNvCxnSpPr>
            <a:cxnSpLocks/>
          </p:cNvCxnSpPr>
          <p:nvPr/>
        </p:nvCxnSpPr>
        <p:spPr>
          <a:xfrm flipV="1">
            <a:off x="7567982" y="4073517"/>
            <a:ext cx="1610500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A095005E-F51E-4F68-B0B9-08D8EC678B06}"/>
              </a:ext>
            </a:extLst>
          </p:cNvPr>
          <p:cNvSpPr/>
          <p:nvPr/>
        </p:nvSpPr>
        <p:spPr>
          <a:xfrm>
            <a:off x="9360257" y="3473718"/>
            <a:ext cx="1277944" cy="848548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Garmin Lidar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9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E97DB6-0A9E-4F4A-8982-9D8CC443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시스템 아키텍처 </a:t>
            </a:r>
            <a:r>
              <a:rPr lang="en-US" altLang="ko-KR" dirty="0"/>
              <a:t>– </a:t>
            </a:r>
            <a:r>
              <a:rPr lang="ko-KR" altLang="en-US" dirty="0"/>
              <a:t>차량 배치  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xmlns="" id="{55CD6EF2-EF04-4DB7-862A-D4BFEA2C4449}"/>
              </a:ext>
            </a:extLst>
          </p:cNvPr>
          <p:cNvSpPr/>
          <p:nvPr/>
        </p:nvSpPr>
        <p:spPr>
          <a:xfrm>
            <a:off x="811896" y="1428272"/>
            <a:ext cx="10582785" cy="482057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50261FD-F3BE-4F77-B15E-186E7284F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94" y="2068821"/>
            <a:ext cx="7315834" cy="3520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ABDF1BE-EC9B-4E00-989A-C915CF2A376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3585081" y="3339167"/>
            <a:ext cx="1085006" cy="688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3C12FD5-4888-46D0-B28A-F180002A245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6200000">
            <a:off x="7513150" y="3675572"/>
            <a:ext cx="519418" cy="3591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23FD1F0F-9830-4FDB-BBEC-A9173CDA046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4570" y="4371696"/>
            <a:ext cx="506028" cy="5585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1EF7580-FD40-4256-A41A-536835A4C6A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2456" y="3149717"/>
            <a:ext cx="1371026" cy="558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28A456C-D0CD-4242-AB19-9DAE64CD627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12687" y="3450340"/>
            <a:ext cx="527686" cy="6185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083FD76-1B97-47F7-A9AA-7B7945EABD0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12687" y="2750674"/>
            <a:ext cx="837673" cy="69966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743F8175-4A1D-48AA-A00D-00C035B9D11E}"/>
              </a:ext>
            </a:extLst>
          </p:cNvPr>
          <p:cNvCxnSpPr>
            <a:cxnSpLocks/>
          </p:cNvCxnSpPr>
          <p:nvPr/>
        </p:nvCxnSpPr>
        <p:spPr>
          <a:xfrm>
            <a:off x="2137126" y="2238415"/>
            <a:ext cx="550659" cy="844780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7E8D050-D398-402A-A737-0EB9074EAE70}"/>
              </a:ext>
            </a:extLst>
          </p:cNvPr>
          <p:cNvSpPr txBox="1"/>
          <p:nvPr/>
        </p:nvSpPr>
        <p:spPr>
          <a:xfrm>
            <a:off x="1278815" y="1822792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 CAMERA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2A5F9632-DBF7-4832-B3FD-AD54DD39673A}"/>
              </a:ext>
            </a:extLst>
          </p:cNvPr>
          <p:cNvCxnSpPr>
            <a:cxnSpLocks/>
          </p:cNvCxnSpPr>
          <p:nvPr/>
        </p:nvCxnSpPr>
        <p:spPr>
          <a:xfrm flipH="1">
            <a:off x="4124409" y="1928992"/>
            <a:ext cx="379490" cy="118093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4386A53-08CF-4C37-92A5-238B1B053D2D}"/>
              </a:ext>
            </a:extLst>
          </p:cNvPr>
          <p:cNvSpPr txBox="1"/>
          <p:nvPr/>
        </p:nvSpPr>
        <p:spPr>
          <a:xfrm>
            <a:off x="4224696" y="1548993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DSP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B1FF5C3A-0E81-4511-BB3B-58A97E9D8CFC}"/>
              </a:ext>
            </a:extLst>
          </p:cNvPr>
          <p:cNvCxnSpPr>
            <a:cxnSpLocks/>
          </p:cNvCxnSpPr>
          <p:nvPr/>
        </p:nvCxnSpPr>
        <p:spPr>
          <a:xfrm flipV="1">
            <a:off x="4686295" y="4961995"/>
            <a:ext cx="578275" cy="723412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E8431CB-26B9-429C-8BE0-300A97BF10C5}"/>
              </a:ext>
            </a:extLst>
          </p:cNvPr>
          <p:cNvSpPr txBox="1"/>
          <p:nvPr/>
        </p:nvSpPr>
        <p:spPr>
          <a:xfrm>
            <a:off x="4367404" y="5651237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MCU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CBCED303-50E9-45CE-8C58-395E081AFAF0}"/>
              </a:ext>
            </a:extLst>
          </p:cNvPr>
          <p:cNvCxnSpPr>
            <a:cxnSpLocks/>
          </p:cNvCxnSpPr>
          <p:nvPr/>
        </p:nvCxnSpPr>
        <p:spPr>
          <a:xfrm>
            <a:off x="6776530" y="1865046"/>
            <a:ext cx="154993" cy="856764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BCA2F275-ABBA-48B9-B191-CDA09872E79A}"/>
              </a:ext>
            </a:extLst>
          </p:cNvPr>
          <p:cNvSpPr txBox="1"/>
          <p:nvPr/>
        </p:nvSpPr>
        <p:spPr>
          <a:xfrm>
            <a:off x="6526506" y="1469518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8952FD26-B84F-455F-BF8C-D7C2D14EDCB1}"/>
              </a:ext>
            </a:extLst>
          </p:cNvPr>
          <p:cNvCxnSpPr>
            <a:cxnSpLocks/>
          </p:cNvCxnSpPr>
          <p:nvPr/>
        </p:nvCxnSpPr>
        <p:spPr>
          <a:xfrm flipH="1" flipV="1">
            <a:off x="7781453" y="4225772"/>
            <a:ext cx="918664" cy="1610131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B02A540-D32C-4AD5-9BFC-C4E9D9ACCB29}"/>
              </a:ext>
            </a:extLst>
          </p:cNvPr>
          <p:cNvSpPr txBox="1"/>
          <p:nvPr/>
        </p:nvSpPr>
        <p:spPr>
          <a:xfrm>
            <a:off x="8525502" y="5819537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FPGA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431C8A6-AA6D-443E-9A06-968049B60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 flipH="1">
            <a:off x="2991150" y="3486966"/>
            <a:ext cx="571015" cy="101365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CBB7DA41-B520-4C5D-84E4-1A372B7798FA}"/>
              </a:ext>
            </a:extLst>
          </p:cNvPr>
          <p:cNvCxnSpPr>
            <a:cxnSpLocks/>
          </p:cNvCxnSpPr>
          <p:nvPr/>
        </p:nvCxnSpPr>
        <p:spPr>
          <a:xfrm flipV="1">
            <a:off x="1771409" y="4225772"/>
            <a:ext cx="984673" cy="675147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DDB8B23-E816-49A9-8955-CFF877176C7A}"/>
              </a:ext>
            </a:extLst>
          </p:cNvPr>
          <p:cNvSpPr txBox="1"/>
          <p:nvPr/>
        </p:nvSpPr>
        <p:spPr>
          <a:xfrm>
            <a:off x="1058440" y="4831239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Garmin Lidar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6F05445C-ACC9-461E-974A-75DCA846433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>
            <a:off x="8736302" y="3459215"/>
            <a:ext cx="1371026" cy="5585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8B3C5BA-F4EB-45E6-8B90-D2D04EC30690}"/>
              </a:ext>
            </a:extLst>
          </p:cNvPr>
          <p:cNvSpPr txBox="1"/>
          <p:nvPr/>
        </p:nvSpPr>
        <p:spPr>
          <a:xfrm>
            <a:off x="9404971" y="1931961"/>
            <a:ext cx="179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USB 3.0 CAMERA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0D2D64C0-AF50-452D-B5A2-25DB1329BF1A}"/>
              </a:ext>
            </a:extLst>
          </p:cNvPr>
          <p:cNvCxnSpPr>
            <a:cxnSpLocks/>
          </p:cNvCxnSpPr>
          <p:nvPr/>
        </p:nvCxnSpPr>
        <p:spPr>
          <a:xfrm flipH="1">
            <a:off x="10051696" y="2303321"/>
            <a:ext cx="339869" cy="1095464"/>
          </a:xfrm>
          <a:prstGeom prst="straightConnector1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9221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TM04033919[[fn=회로]]</Template>
  <TotalTime>2711</TotalTime>
  <Words>1717</Words>
  <Application>Microsoft Office PowerPoint</Application>
  <PresentationFormat>사용자 지정</PresentationFormat>
  <Paragraphs>309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회로</vt:lpstr>
      <vt:lpstr>자율 주행 전동차</vt:lpstr>
      <vt:lpstr>1. 팀원 구성 - 5명 </vt:lpstr>
      <vt:lpstr>2. 역할 분담</vt:lpstr>
      <vt:lpstr>3. 시스템 아키텍처 – 전원 부 </vt:lpstr>
      <vt:lpstr>3. 시스템 아키텍처 – 통신 네트워크 </vt:lpstr>
      <vt:lpstr>3. 시스템 아키텍처 – TMDX570LC43HDK(MCU) </vt:lpstr>
      <vt:lpstr>3. 시스템 아키텍처 – TMDSEVM572X(DSP) </vt:lpstr>
      <vt:lpstr>3. 시스템 아키텍처 – ZYBO_Z7(FPGA) </vt:lpstr>
      <vt:lpstr>3. 시스템 아키텍처 – 차량 배치  </vt:lpstr>
      <vt:lpstr>4. 프로젝트 목적</vt:lpstr>
      <vt:lpstr>5. 어떻게 목적을 달성 할 것인가?</vt:lpstr>
      <vt:lpstr>6. 목적 달성을 위해 필요한 기술들이 무엇인가?</vt:lpstr>
      <vt:lpstr>7. 현재 역량에서 어디까지 가능한가? </vt:lpstr>
      <vt:lpstr>8. 종합 하였을 때 최종 종착지는 어떻게 되는가?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상황(1주차)</vt:lpstr>
      <vt:lpstr>• 프로젝트 진행 상황(2주차)</vt:lpstr>
      <vt:lpstr>• 프로젝트 진행 상황(2주차)</vt:lpstr>
      <vt:lpstr>• 프로젝트 진행 상황(2주차)</vt:lpstr>
      <vt:lpstr>• 프로젝트 진행 상황(2주차)</vt:lpstr>
      <vt:lpstr>• 프로젝트 진행 상황(2주차) </vt:lpstr>
      <vt:lpstr>• 프로젝트 진행 상황(3주차)</vt:lpstr>
      <vt:lpstr>• 프로젝트 진행 상황(3주차)</vt:lpstr>
      <vt:lpstr>• 프로젝트 진행 상황(3주차)</vt:lpstr>
      <vt:lpstr>• 프로젝트 진행   상황(3주차)</vt:lpstr>
      <vt:lpstr>• 프로젝트 진행 상황(4주차)</vt:lpstr>
      <vt:lpstr>• 프로젝트 진행 상황(4주차) PID</vt:lpstr>
      <vt:lpstr>• 프로젝트 진행 상황(4주차) PID Issue</vt:lpstr>
      <vt:lpstr>• 프로젝트 진행 상황(4주차) - LWIP</vt:lpstr>
      <vt:lpstr>• 프로젝트 진행 상황(4주차) - LWIP</vt:lpstr>
      <vt:lpstr>• 프로젝트 진행 상황(4주차) – SPI2CAN</vt:lpstr>
      <vt:lpstr>• 프로젝트 진행 상황(4주차) – SPI2CAN</vt:lpstr>
      <vt:lpstr>• 프로젝트 진행 상황(4주차) – SPI2CAN</vt:lpstr>
      <vt:lpstr>• 프로젝트 진행 상황(4주차) – SPI2CAN</vt:lpstr>
      <vt:lpstr>• 프로젝트 진행   상황(4주차)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HyeonSeung</dc:creator>
  <cp:lastModifiedBy>Samsung</cp:lastModifiedBy>
  <cp:revision>139</cp:revision>
  <dcterms:created xsi:type="dcterms:W3CDTF">2019-03-24T22:16:01Z</dcterms:created>
  <dcterms:modified xsi:type="dcterms:W3CDTF">2019-04-19T02:35:15Z</dcterms:modified>
</cp:coreProperties>
</file>